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87" r:id="rId2"/>
  </p:sldMasterIdLst>
  <p:notesMasterIdLst>
    <p:notesMasterId r:id="rId32"/>
  </p:notesMasterIdLst>
  <p:sldIdLst>
    <p:sldId id="270" r:id="rId3"/>
    <p:sldId id="305" r:id="rId4"/>
    <p:sldId id="256" r:id="rId5"/>
    <p:sldId id="263" r:id="rId6"/>
    <p:sldId id="355" r:id="rId7"/>
    <p:sldId id="329" r:id="rId8"/>
    <p:sldId id="330" r:id="rId9"/>
    <p:sldId id="301" r:id="rId10"/>
    <p:sldId id="332" r:id="rId11"/>
    <p:sldId id="344" r:id="rId12"/>
    <p:sldId id="318" r:id="rId13"/>
    <p:sldId id="317" r:id="rId14"/>
    <p:sldId id="313" r:id="rId15"/>
    <p:sldId id="315" r:id="rId16"/>
    <p:sldId id="308" r:id="rId17"/>
    <p:sldId id="282" r:id="rId18"/>
    <p:sldId id="319" r:id="rId19"/>
    <p:sldId id="335" r:id="rId20"/>
    <p:sldId id="339" r:id="rId21"/>
    <p:sldId id="320" r:id="rId22"/>
    <p:sldId id="321" r:id="rId23"/>
    <p:sldId id="324" r:id="rId24"/>
    <p:sldId id="261" r:id="rId25"/>
    <p:sldId id="350" r:id="rId26"/>
    <p:sldId id="337" r:id="rId27"/>
    <p:sldId id="354" r:id="rId28"/>
    <p:sldId id="351" r:id="rId29"/>
    <p:sldId id="341" r:id="rId30"/>
    <p:sldId id="292" r:id="rId3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D59DB46-CAEA-2781-0461-579A30BDD2C1}" name="Anja van den Broek" initials="" userId="S::a.vdbroek@researchned.nl::0cfe1fa4-7db6-49b0-b062-057292953b08" providerId="AD"/>
  <p188:author id="{81734877-F271-1711-AE83-EE597B114B17}" name="a.f.kievitsbosch@pl.hanze.nl" initials="a." userId="S::urn:spo:guest#a.f.kievitsbosch@pl.hanze.nl::"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365D"/>
    <a:srgbClr val="532857"/>
    <a:srgbClr val="000000"/>
    <a:srgbClr val="E95A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588" autoAdjust="0"/>
  </p:normalViewPr>
  <p:slideViewPr>
    <p:cSldViewPr snapToGrid="0">
      <p:cViewPr varScale="1">
        <p:scale>
          <a:sx n="95" d="100"/>
          <a:sy n="95" d="100"/>
        </p:scale>
        <p:origin x="107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microsoft.com/office/2018/10/relationships/authors" Targe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2C2B9A-CF67-43DB-BDB6-A63F4D5D7EC7}" type="datetimeFigureOut">
              <a:t>26-1-2026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F9863F-0086-4B81-9807-7DE198BFABBB}" type="slidenum">
              <a:t>‹nr.›</a:t>
            </a:fld>
            <a:endParaRPr lang="en-US"/>
          </a:p>
        </p:txBody>
      </p:sp>
    </p:spTree>
    <p:extLst>
      <p:ext uri="{BB962C8B-B14F-4D97-AF65-F5344CB8AC3E}">
        <p14:creationId xmlns:p14="http://schemas.microsoft.com/office/powerpoint/2010/main" val="3054247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342900" lvl="0" indent="-342900">
              <a:lnSpc>
                <a:spcPct val="107000"/>
              </a:lnSpc>
              <a:spcAft>
                <a:spcPts val="800"/>
              </a:spcAft>
              <a:buFont typeface="Wingdings" panose="05000000000000000000" pitchFamily="2" charset="2"/>
              <a:buChar char=""/>
            </a:pPr>
            <a:r>
              <a:rPr lang="nl-NL" sz="1800" dirty="0">
                <a:solidFill>
                  <a:srgbClr val="000000"/>
                </a:solidFill>
                <a:effectLst/>
                <a:latin typeface="Fira Sans" panose="020B0503050000020004" pitchFamily="34" charset="0"/>
                <a:ea typeface="Aptos" panose="020B0004020202020204" pitchFamily="34" charset="0"/>
                <a:cs typeface="Calibri" panose="020F0502020204030204" pitchFamily="34" charset="0"/>
              </a:rPr>
              <a:t>Heel kort gaat het onderzoek over: wat doen de instellingen en wat levert het op.</a:t>
            </a:r>
            <a:endParaRPr lang="nl-NL" sz="1800" dirty="0">
              <a:solidFill>
                <a:srgbClr val="000000"/>
              </a:solidFill>
              <a:effectLst/>
              <a:latin typeface="Trebuchet MS" panose="020B0603020202020204" pitchFamily="34" charset="0"/>
              <a:ea typeface="Aptos" panose="020B0004020202020204" pitchFamily="34" charset="0"/>
              <a:cs typeface="Calibri" panose="020F0502020204030204" pitchFamily="34" charset="0"/>
            </a:endParaRPr>
          </a:p>
          <a:p>
            <a:pPr marL="342900" lvl="0" indent="-342900">
              <a:lnSpc>
                <a:spcPct val="107000"/>
              </a:lnSpc>
              <a:spcAft>
                <a:spcPts val="800"/>
              </a:spcAft>
              <a:buFont typeface="Wingdings" panose="05000000000000000000" pitchFamily="2" charset="2"/>
              <a:buChar char=""/>
            </a:pPr>
            <a:r>
              <a:rPr lang="nl-NL" sz="1800" dirty="0">
                <a:solidFill>
                  <a:srgbClr val="000000"/>
                </a:solidFill>
                <a:effectLst/>
                <a:latin typeface="Fira Sans" panose="020B0503050000020004" pitchFamily="34" charset="0"/>
                <a:ea typeface="Aptos" panose="020B0004020202020204" pitchFamily="34" charset="0"/>
                <a:cs typeface="Calibri" panose="020F0502020204030204" pitchFamily="34" charset="0"/>
              </a:rPr>
              <a:t>We hebben dit op verschillende manieren onderzocht. </a:t>
            </a:r>
            <a:endParaRPr lang="nl-NL" sz="1800" dirty="0">
              <a:solidFill>
                <a:srgbClr val="000000"/>
              </a:solidFill>
              <a:effectLst/>
              <a:latin typeface="Trebuchet MS" panose="020B0603020202020204" pitchFamily="34" charset="0"/>
              <a:ea typeface="Aptos" panose="020B0004020202020204" pitchFamily="34" charset="0"/>
              <a:cs typeface="Calibri" panose="020F0502020204030204" pitchFamily="34" charset="0"/>
            </a:endParaRPr>
          </a:p>
          <a:p>
            <a:pPr marL="342900" lvl="0" indent="-342900">
              <a:lnSpc>
                <a:spcPct val="107000"/>
              </a:lnSpc>
              <a:spcAft>
                <a:spcPts val="800"/>
              </a:spcAft>
              <a:buFont typeface="Wingdings" panose="05000000000000000000" pitchFamily="2" charset="2"/>
              <a:buChar char=""/>
            </a:pPr>
            <a:r>
              <a:rPr lang="nl-NL" sz="1800" dirty="0">
                <a:solidFill>
                  <a:srgbClr val="000000"/>
                </a:solidFill>
                <a:effectLst/>
                <a:latin typeface="Fira Sans" panose="020B0503050000020004" pitchFamily="34" charset="0"/>
                <a:ea typeface="Aptos" panose="020B0004020202020204" pitchFamily="34" charset="0"/>
                <a:cs typeface="Calibri" panose="020F0502020204030204" pitchFamily="34" charset="0"/>
              </a:rPr>
              <a:t>Er is veel aandacht besteed aan de inhoud van de activiteiten en de werkzame bestanddelen daarin. Anne vertelt daar zo meer over. </a:t>
            </a:r>
            <a:endParaRPr lang="nl-NL" sz="1800" dirty="0">
              <a:solidFill>
                <a:srgbClr val="000000"/>
              </a:solidFill>
              <a:effectLst/>
              <a:latin typeface="Trebuchet MS" panose="020B0603020202020204" pitchFamily="34" charset="0"/>
              <a:ea typeface="Aptos" panose="020B0004020202020204" pitchFamily="34" charset="0"/>
              <a:cs typeface="Calibri" panose="020F0502020204030204" pitchFamily="34" charset="0"/>
            </a:endParaRPr>
          </a:p>
          <a:p>
            <a:pPr marL="342900" lvl="0" indent="-342900">
              <a:lnSpc>
                <a:spcPct val="107000"/>
              </a:lnSpc>
              <a:spcAft>
                <a:spcPts val="800"/>
              </a:spcAft>
              <a:buFont typeface="Wingdings" panose="05000000000000000000" pitchFamily="2" charset="2"/>
              <a:buChar char=""/>
            </a:pPr>
            <a:r>
              <a:rPr lang="nl-NL" sz="1800" dirty="0">
                <a:solidFill>
                  <a:srgbClr val="000000"/>
                </a:solidFill>
                <a:effectLst/>
                <a:latin typeface="Fira Sans" panose="020B0503050000020004" pitchFamily="34" charset="0"/>
                <a:ea typeface="Aptos" panose="020B0004020202020204" pitchFamily="34" charset="0"/>
                <a:cs typeface="Calibri" panose="020F0502020204030204" pitchFamily="34" charset="0"/>
              </a:rPr>
              <a:t>Dit is gedaan door een bestudering van documenten en door diepte-interviews met docenten en studenten.</a:t>
            </a:r>
            <a:endParaRPr lang="nl-NL" sz="1800" dirty="0">
              <a:solidFill>
                <a:srgbClr val="000000"/>
              </a:solidFill>
              <a:effectLst/>
              <a:latin typeface="Trebuchet MS" panose="020B0603020202020204" pitchFamily="34" charset="0"/>
              <a:ea typeface="Aptos" panose="020B0004020202020204" pitchFamily="34" charset="0"/>
              <a:cs typeface="Calibri" panose="020F0502020204030204" pitchFamily="34" charset="0"/>
            </a:endParaRPr>
          </a:p>
          <a:p>
            <a:pPr marL="342900" lvl="0" indent="-342900">
              <a:lnSpc>
                <a:spcPct val="107000"/>
              </a:lnSpc>
              <a:spcAft>
                <a:spcPts val="800"/>
              </a:spcAft>
              <a:buFont typeface="Wingdings" panose="05000000000000000000" pitchFamily="2" charset="2"/>
              <a:buChar char=""/>
            </a:pPr>
            <a:r>
              <a:rPr lang="nl-NL" sz="1800" dirty="0">
                <a:solidFill>
                  <a:srgbClr val="000000"/>
                </a:solidFill>
                <a:effectLst/>
                <a:latin typeface="Fira Sans" panose="020B0503050000020004" pitchFamily="34" charset="0"/>
                <a:ea typeface="Aptos" panose="020B0004020202020204" pitchFamily="34" charset="0"/>
                <a:cs typeface="Calibri" panose="020F0502020204030204" pitchFamily="34" charset="0"/>
              </a:rPr>
              <a:t>Een belangrijk onderdeel betreft de cohortstudie. Hiervoor zijn vier cohorten studneten in het laatste jaar van het mbo en in het eerste jaar van het hbo bevraagd: hoe scoren zijn op indicatoren voor studie- en studentsucces (wat levert het op?) en welke onderwijsactiviteiten kregen zij aangeboden (wat doen opleidingen?). U ziet hier een plaatje van de opzet van de cohortstudie. </a:t>
            </a:r>
            <a:endParaRPr lang="nl-NL" sz="1800" dirty="0">
              <a:solidFill>
                <a:srgbClr val="000000"/>
              </a:solidFill>
              <a:effectLst/>
              <a:latin typeface="Trebuchet MS" panose="020B0603020202020204" pitchFamily="34" charset="0"/>
              <a:ea typeface="Aptos" panose="020B0004020202020204" pitchFamily="34" charset="0"/>
              <a:cs typeface="Calibri" panose="020F0502020204030204" pitchFamily="34" charset="0"/>
            </a:endParaRPr>
          </a:p>
          <a:p>
            <a:pPr marL="342900" lvl="0" indent="-342900">
              <a:lnSpc>
                <a:spcPct val="107000"/>
              </a:lnSpc>
              <a:spcAft>
                <a:spcPts val="800"/>
              </a:spcAft>
              <a:buFont typeface="Wingdings" panose="05000000000000000000" pitchFamily="2" charset="2"/>
              <a:buChar char=""/>
            </a:pPr>
            <a:r>
              <a:rPr lang="nl-NL" sz="1800" dirty="0">
                <a:solidFill>
                  <a:srgbClr val="000000"/>
                </a:solidFill>
                <a:effectLst/>
                <a:latin typeface="Fira Sans" panose="020B0503050000020004" pitchFamily="34" charset="0"/>
                <a:ea typeface="Aptos" panose="020B0004020202020204" pitchFamily="34" charset="0"/>
                <a:cs typeface="Calibri" panose="020F0502020204030204" pitchFamily="34" charset="0"/>
              </a:rPr>
              <a:t>We vonden het belangrijk om ook de situatie van studenten in het tweede hbo-jaar onder de loep te nemen. Er was echter een te groot responsverlies om hierover (cijfermatig) betrouwbare uitspreken te doen. Daarom vroegen we een groep studenten terug te blikken op het eerste jaar in het hbo. Met open vragen. In totaal 115 studenten gaven een (vaak uitgebreide) beschrijving van het eerste jaar.</a:t>
            </a:r>
            <a:endParaRPr lang="nl-NL" sz="1800" dirty="0">
              <a:solidFill>
                <a:srgbClr val="000000"/>
              </a:solidFill>
              <a:effectLst/>
              <a:latin typeface="Trebuchet MS" panose="020B0603020202020204" pitchFamily="34" charset="0"/>
              <a:ea typeface="Aptos" panose="020B0004020202020204" pitchFamily="34" charset="0"/>
              <a:cs typeface="Calibri" panose="020F0502020204030204" pitchFamily="34" charset="0"/>
            </a:endParaRPr>
          </a:p>
          <a:p>
            <a:pPr marL="342900" lvl="0" indent="-342900">
              <a:lnSpc>
                <a:spcPct val="107000"/>
              </a:lnSpc>
              <a:spcAft>
                <a:spcPts val="800"/>
              </a:spcAft>
              <a:buFont typeface="Wingdings" panose="05000000000000000000" pitchFamily="2" charset="2"/>
              <a:buChar char=""/>
            </a:pPr>
            <a:r>
              <a:rPr lang="nl-NL" sz="1800" dirty="0">
                <a:solidFill>
                  <a:srgbClr val="000000"/>
                </a:solidFill>
                <a:effectLst/>
                <a:latin typeface="Fira Sans" panose="020B0503050000020004" pitchFamily="34" charset="0"/>
                <a:ea typeface="Aptos" panose="020B0004020202020204" pitchFamily="34" charset="0"/>
                <a:cs typeface="Calibri" panose="020F0502020204030204" pitchFamily="34" charset="0"/>
              </a:rPr>
              <a:t>Wat ging goed? Wat was lastig? Welke ondersteuning kregen zij in het mbo en in het hbo? Hoe heeft het hen geholpen? We hebben dit tekstmateriaal geanalyseerd.</a:t>
            </a:r>
            <a:endParaRPr lang="nl-NL" sz="1800" dirty="0">
              <a:solidFill>
                <a:srgbClr val="000000"/>
              </a:solidFill>
              <a:effectLst/>
              <a:latin typeface="Trebuchet MS" panose="020B0603020202020204" pitchFamily="34" charset="0"/>
              <a:ea typeface="Aptos" panose="020B0004020202020204" pitchFamily="34" charset="0"/>
              <a:cs typeface="Calibri" panose="020F0502020204030204" pitchFamily="34" charset="0"/>
            </a:endParaRPr>
          </a:p>
          <a:p>
            <a:pPr marL="342900" lvl="0" indent="-342900">
              <a:lnSpc>
                <a:spcPct val="107000"/>
              </a:lnSpc>
              <a:spcAft>
                <a:spcPts val="800"/>
              </a:spcAft>
              <a:buFont typeface="Wingdings" panose="05000000000000000000" pitchFamily="2" charset="2"/>
              <a:buChar char=""/>
            </a:pPr>
            <a:r>
              <a:rPr lang="nl-NL" sz="1800" dirty="0">
                <a:solidFill>
                  <a:srgbClr val="000000"/>
                </a:solidFill>
                <a:effectLst/>
                <a:latin typeface="Fira Sans" panose="020B0503050000020004" pitchFamily="34" charset="0"/>
                <a:ea typeface="Aptos" panose="020B0004020202020204" pitchFamily="34" charset="0"/>
                <a:cs typeface="Calibri" panose="020F0502020204030204" pitchFamily="34" charset="0"/>
              </a:rPr>
              <a:t>Dit leverde waardevolle informatie op die we door het gehele onderzoeksrapport hebben verwerkt.</a:t>
            </a:r>
            <a:endParaRPr lang="nl-NL" sz="1800" dirty="0">
              <a:solidFill>
                <a:srgbClr val="000000"/>
              </a:solidFill>
              <a:effectLst/>
              <a:latin typeface="Trebuchet MS" panose="020B0603020202020204" pitchFamily="34" charset="0"/>
              <a:ea typeface="Aptos" panose="020B0004020202020204" pitchFamily="34" charset="0"/>
              <a:cs typeface="Calibri" panose="020F0502020204030204" pitchFamily="34" charset="0"/>
            </a:endParaRPr>
          </a:p>
        </p:txBody>
      </p:sp>
      <p:sp>
        <p:nvSpPr>
          <p:cNvPr id="4" name="Tijdelijke aanduiding voor dianummer 3"/>
          <p:cNvSpPr>
            <a:spLocks noGrp="1"/>
          </p:cNvSpPr>
          <p:nvPr>
            <p:ph type="sldNum" sz="quarter" idx="5"/>
          </p:nvPr>
        </p:nvSpPr>
        <p:spPr/>
        <p:txBody>
          <a:bodyPr/>
          <a:lstStyle/>
          <a:p>
            <a:fld id="{B1F9863F-0086-4B81-9807-7DE198BFABBB}" type="slidenum">
              <a:rPr lang="nl-NL" smtClean="0"/>
              <a:t>2</a:t>
            </a:fld>
            <a:endParaRPr lang="nl-NL"/>
          </a:p>
        </p:txBody>
      </p:sp>
    </p:spTree>
    <p:extLst>
      <p:ext uri="{BB962C8B-B14F-4D97-AF65-F5344CB8AC3E}">
        <p14:creationId xmlns:p14="http://schemas.microsoft.com/office/powerpoint/2010/main" val="15965116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EE1718E-2783-445A-A553-99D571B29A38}" type="slidenum">
              <a:rPr lang="nl-NL" smtClean="0"/>
              <a:t>14</a:t>
            </a:fld>
            <a:endParaRPr lang="nl-NL"/>
          </a:p>
        </p:txBody>
      </p:sp>
    </p:spTree>
    <p:extLst>
      <p:ext uri="{BB962C8B-B14F-4D97-AF65-F5344CB8AC3E}">
        <p14:creationId xmlns:p14="http://schemas.microsoft.com/office/powerpoint/2010/main" val="937914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EE1718E-2783-445A-A553-99D571B29A38}" type="slidenum">
              <a:rPr lang="nl-NL" smtClean="0"/>
              <a:t>15</a:t>
            </a:fld>
            <a:endParaRPr lang="nl-NL"/>
          </a:p>
        </p:txBody>
      </p:sp>
    </p:spTree>
    <p:extLst>
      <p:ext uri="{BB962C8B-B14F-4D97-AF65-F5344CB8AC3E}">
        <p14:creationId xmlns:p14="http://schemas.microsoft.com/office/powerpoint/2010/main" val="27411930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EE1718E-2783-445A-A553-99D571B29A38}" type="slidenum">
              <a:rPr lang="nl-NL" smtClean="0"/>
              <a:t>17</a:t>
            </a:fld>
            <a:endParaRPr lang="nl-NL"/>
          </a:p>
        </p:txBody>
      </p:sp>
    </p:spTree>
    <p:extLst>
      <p:ext uri="{BB962C8B-B14F-4D97-AF65-F5344CB8AC3E}">
        <p14:creationId xmlns:p14="http://schemas.microsoft.com/office/powerpoint/2010/main" val="41560775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EE1718E-2783-445A-A553-99D571B29A38}" type="slidenum">
              <a:rPr lang="nl-NL" smtClean="0"/>
              <a:t>20</a:t>
            </a:fld>
            <a:endParaRPr lang="nl-NL"/>
          </a:p>
        </p:txBody>
      </p:sp>
    </p:spTree>
    <p:extLst>
      <p:ext uri="{BB962C8B-B14F-4D97-AF65-F5344CB8AC3E}">
        <p14:creationId xmlns:p14="http://schemas.microsoft.com/office/powerpoint/2010/main" val="8911140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EE1718E-2783-445A-A553-99D571B29A38}" type="slidenum">
              <a:rPr lang="nl-NL" smtClean="0"/>
              <a:t>21</a:t>
            </a:fld>
            <a:endParaRPr lang="nl-NL"/>
          </a:p>
        </p:txBody>
      </p:sp>
    </p:spTree>
    <p:extLst>
      <p:ext uri="{BB962C8B-B14F-4D97-AF65-F5344CB8AC3E}">
        <p14:creationId xmlns:p14="http://schemas.microsoft.com/office/powerpoint/2010/main" val="25759207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EE1718E-2783-445A-A553-99D571B29A38}" type="slidenum">
              <a:rPr lang="nl-NL" smtClean="0"/>
              <a:t>22</a:t>
            </a:fld>
            <a:endParaRPr lang="nl-NL"/>
          </a:p>
        </p:txBody>
      </p:sp>
    </p:spTree>
    <p:extLst>
      <p:ext uri="{BB962C8B-B14F-4D97-AF65-F5344CB8AC3E}">
        <p14:creationId xmlns:p14="http://schemas.microsoft.com/office/powerpoint/2010/main" val="41313098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3D2EFD-2FE1-83BE-8490-460A95EEEAC4}"/>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B5410345-E666-5E1F-36A6-E1F2B58A73A9}"/>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166FDAF7-4333-32C3-DF87-94D17071A7BA}"/>
              </a:ext>
            </a:extLst>
          </p:cNvPr>
          <p:cNvSpPr>
            <a:spLocks noGrp="1"/>
          </p:cNvSpPr>
          <p:nvPr>
            <p:ph type="body" idx="1"/>
          </p:nvPr>
        </p:nvSpPr>
        <p:spPr/>
        <p:txBody>
          <a:bodyPr/>
          <a:lstStyle/>
          <a:p>
            <a:endParaRPr lang="en-US" dirty="0">
              <a:ea typeface="Calibri"/>
              <a:cs typeface="Calibri"/>
            </a:endParaRPr>
          </a:p>
        </p:txBody>
      </p:sp>
      <p:sp>
        <p:nvSpPr>
          <p:cNvPr id="4" name="Tijdelijke aanduiding voor dianummer 3">
            <a:extLst>
              <a:ext uri="{FF2B5EF4-FFF2-40B4-BE49-F238E27FC236}">
                <a16:creationId xmlns:a16="http://schemas.microsoft.com/office/drawing/2014/main" id="{F513BC0F-265D-A4A0-1653-55B799F01AC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E1718E-2783-445A-A553-99D571B29A3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33203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5B4489-C24A-BF5F-9E6F-E9F22485EB15}"/>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AB365235-F240-F191-771A-E1180EEF7F4E}"/>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8CCCD4D5-185C-794E-C652-A1B8870F053D}"/>
              </a:ext>
            </a:extLst>
          </p:cNvPr>
          <p:cNvSpPr>
            <a:spLocks noGrp="1"/>
          </p:cNvSpPr>
          <p:nvPr>
            <p:ph type="body" idx="1"/>
          </p:nvPr>
        </p:nvSpPr>
        <p:spPr/>
        <p:txBody>
          <a:bodyPr/>
          <a:lstStyle/>
          <a:p>
            <a:endParaRPr lang="en-US" dirty="0">
              <a:ea typeface="Calibri"/>
              <a:cs typeface="Calibri"/>
            </a:endParaRPr>
          </a:p>
        </p:txBody>
      </p:sp>
      <p:sp>
        <p:nvSpPr>
          <p:cNvPr id="4" name="Tijdelijke aanduiding voor dianummer 3">
            <a:extLst>
              <a:ext uri="{FF2B5EF4-FFF2-40B4-BE49-F238E27FC236}">
                <a16:creationId xmlns:a16="http://schemas.microsoft.com/office/drawing/2014/main" id="{7FAD9271-E414-8B19-F9C5-88013E4C17E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E1718E-2783-445A-A553-99D571B29A3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10496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D93675-C6E3-C583-AE78-906A9C0A18BF}"/>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DB4B7FC9-78BB-9A0B-EB50-43731D5FBFAE}"/>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8DDD96A1-44AC-5429-939E-18A2AD92427A}"/>
              </a:ext>
            </a:extLst>
          </p:cNvPr>
          <p:cNvSpPr>
            <a:spLocks noGrp="1"/>
          </p:cNvSpPr>
          <p:nvPr>
            <p:ph type="body" idx="1"/>
          </p:nvPr>
        </p:nvSpPr>
        <p:spPr/>
        <p:txBody>
          <a:bodyPr/>
          <a:lstStyle/>
          <a:p>
            <a:endParaRPr lang="en-US" dirty="0">
              <a:ea typeface="Calibri"/>
              <a:cs typeface="Calibri"/>
            </a:endParaRPr>
          </a:p>
        </p:txBody>
      </p:sp>
      <p:sp>
        <p:nvSpPr>
          <p:cNvPr id="4" name="Tijdelijke aanduiding voor dianummer 3">
            <a:extLst>
              <a:ext uri="{FF2B5EF4-FFF2-40B4-BE49-F238E27FC236}">
                <a16:creationId xmlns:a16="http://schemas.microsoft.com/office/drawing/2014/main" id="{9D815033-F232-E4A2-8F66-1F87A789D2B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E1718E-2783-445A-A553-99D571B29A3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58249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1F9863F-0086-4B81-9807-7DE198BFABBB}" type="slidenum">
              <a:rPr lang="nl-NL" smtClean="0"/>
              <a:t>28</a:t>
            </a:fld>
            <a:endParaRPr lang="nl-NL"/>
          </a:p>
        </p:txBody>
      </p:sp>
    </p:spTree>
    <p:extLst>
      <p:ext uri="{BB962C8B-B14F-4D97-AF65-F5344CB8AC3E}">
        <p14:creationId xmlns:p14="http://schemas.microsoft.com/office/powerpoint/2010/main" val="1644197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1F9863F-0086-4B81-9807-7DE198BFABBB}" type="slidenum">
              <a:rPr lang="nl-NL" smtClean="0"/>
              <a:t>4</a:t>
            </a:fld>
            <a:endParaRPr lang="nl-NL"/>
          </a:p>
        </p:txBody>
      </p:sp>
    </p:spTree>
    <p:extLst>
      <p:ext uri="{BB962C8B-B14F-4D97-AF65-F5344CB8AC3E}">
        <p14:creationId xmlns:p14="http://schemas.microsoft.com/office/powerpoint/2010/main" val="103927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5B4489-C24A-BF5F-9E6F-E9F22485EB15}"/>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AB365235-F240-F191-771A-E1180EEF7F4E}"/>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8CCCD4D5-185C-794E-C652-A1B8870F053D}"/>
              </a:ext>
            </a:extLst>
          </p:cNvPr>
          <p:cNvSpPr>
            <a:spLocks noGrp="1"/>
          </p:cNvSpPr>
          <p:nvPr>
            <p:ph type="body" idx="1"/>
          </p:nvPr>
        </p:nvSpPr>
        <p:spPr/>
        <p:txBody>
          <a:bodyPr/>
          <a:lstStyle/>
          <a:p>
            <a:endParaRPr lang="en-US" dirty="0">
              <a:ea typeface="Calibri"/>
              <a:cs typeface="Calibri"/>
            </a:endParaRPr>
          </a:p>
        </p:txBody>
      </p:sp>
      <p:sp>
        <p:nvSpPr>
          <p:cNvPr id="4" name="Tijdelijke aanduiding voor dianummer 3">
            <a:extLst>
              <a:ext uri="{FF2B5EF4-FFF2-40B4-BE49-F238E27FC236}">
                <a16:creationId xmlns:a16="http://schemas.microsoft.com/office/drawing/2014/main" id="{7FAD9271-E414-8B19-F9C5-88013E4C17E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E1718E-2783-445A-A553-99D571B29A3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1049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EE1718E-2783-445A-A553-99D571B29A38}" type="slidenum">
              <a:rPr lang="nl-NL" smtClean="0"/>
              <a:t>6</a:t>
            </a:fld>
            <a:endParaRPr lang="nl-NL"/>
          </a:p>
        </p:txBody>
      </p:sp>
    </p:spTree>
    <p:extLst>
      <p:ext uri="{BB962C8B-B14F-4D97-AF65-F5344CB8AC3E}">
        <p14:creationId xmlns:p14="http://schemas.microsoft.com/office/powerpoint/2010/main" val="3264340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Ik geef nu graag het woord aan Elanor die de theoretische achtergrond van het onderzoek zal toelichten.</a:t>
            </a:r>
          </a:p>
        </p:txBody>
      </p:sp>
      <p:sp>
        <p:nvSpPr>
          <p:cNvPr id="4" name="Tijdelijke aanduiding voor dianummer 3"/>
          <p:cNvSpPr>
            <a:spLocks noGrp="1"/>
          </p:cNvSpPr>
          <p:nvPr>
            <p:ph type="sldNum" sz="quarter" idx="5"/>
          </p:nvPr>
        </p:nvSpPr>
        <p:spPr/>
        <p:txBody>
          <a:bodyPr/>
          <a:lstStyle/>
          <a:p>
            <a:fld id="{2EE1718E-2783-445A-A553-99D571B29A38}" type="slidenum">
              <a:rPr lang="nl-NL" smtClean="0"/>
              <a:t>7</a:t>
            </a:fld>
            <a:endParaRPr lang="nl-NL"/>
          </a:p>
        </p:txBody>
      </p:sp>
    </p:spTree>
    <p:extLst>
      <p:ext uri="{BB962C8B-B14F-4D97-AF65-F5344CB8AC3E}">
        <p14:creationId xmlns:p14="http://schemas.microsoft.com/office/powerpoint/2010/main" val="13266570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lvl="0" indent="0">
              <a:lnSpc>
                <a:spcPct val="107000"/>
              </a:lnSpc>
              <a:spcAft>
                <a:spcPts val="800"/>
              </a:spcAft>
              <a:buFont typeface="Wingdings" panose="05000000000000000000" pitchFamily="2" charset="2"/>
              <a:buNone/>
            </a:pPr>
            <a:endParaRPr lang="nl-NL" sz="1800" dirty="0">
              <a:solidFill>
                <a:srgbClr val="000000"/>
              </a:solidFill>
              <a:effectLst/>
              <a:latin typeface="Fira Sans" panose="020B0503050000020004" pitchFamily="34" charset="0"/>
              <a:ea typeface="Aptos" panose="020B0004020202020204" pitchFamily="34" charset="0"/>
              <a:cs typeface="Calibri" panose="020F0502020204030204" pitchFamily="34" charset="0"/>
            </a:endParaRPr>
          </a:p>
        </p:txBody>
      </p:sp>
      <p:sp>
        <p:nvSpPr>
          <p:cNvPr id="4" name="Tijdelijke aanduiding voor dianummer 3"/>
          <p:cNvSpPr>
            <a:spLocks noGrp="1"/>
          </p:cNvSpPr>
          <p:nvPr>
            <p:ph type="sldNum" sz="quarter" idx="5"/>
          </p:nvPr>
        </p:nvSpPr>
        <p:spPr/>
        <p:txBody>
          <a:bodyPr/>
          <a:lstStyle/>
          <a:p>
            <a:fld id="{B1F9863F-0086-4B81-9807-7DE198BFABBB}" type="slidenum">
              <a:rPr lang="nl-NL" smtClean="0"/>
              <a:t>8</a:t>
            </a:fld>
            <a:endParaRPr lang="nl-NL"/>
          </a:p>
        </p:txBody>
      </p:sp>
    </p:spTree>
    <p:extLst>
      <p:ext uri="{BB962C8B-B14F-4D97-AF65-F5344CB8AC3E}">
        <p14:creationId xmlns:p14="http://schemas.microsoft.com/office/powerpoint/2010/main" val="17677926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EE1718E-2783-445A-A553-99D571B29A38}" type="slidenum">
              <a:rPr lang="nl-NL" smtClean="0"/>
              <a:t>11</a:t>
            </a:fld>
            <a:endParaRPr lang="nl-NL"/>
          </a:p>
        </p:txBody>
      </p:sp>
    </p:spTree>
    <p:extLst>
      <p:ext uri="{BB962C8B-B14F-4D97-AF65-F5344CB8AC3E}">
        <p14:creationId xmlns:p14="http://schemas.microsoft.com/office/powerpoint/2010/main" val="2871982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EE1718E-2783-445A-A553-99D571B29A38}" type="slidenum">
              <a:rPr lang="nl-NL" smtClean="0"/>
              <a:t>12</a:t>
            </a:fld>
            <a:endParaRPr lang="nl-NL"/>
          </a:p>
        </p:txBody>
      </p:sp>
    </p:spTree>
    <p:extLst>
      <p:ext uri="{BB962C8B-B14F-4D97-AF65-F5344CB8AC3E}">
        <p14:creationId xmlns:p14="http://schemas.microsoft.com/office/powerpoint/2010/main" val="34257102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EE1718E-2783-445A-A553-99D571B29A38}" type="slidenum">
              <a:rPr lang="nl-NL" smtClean="0"/>
              <a:t>13</a:t>
            </a:fld>
            <a:endParaRPr lang="nl-NL"/>
          </a:p>
        </p:txBody>
      </p:sp>
    </p:spTree>
    <p:extLst>
      <p:ext uri="{BB962C8B-B14F-4D97-AF65-F5344CB8AC3E}">
        <p14:creationId xmlns:p14="http://schemas.microsoft.com/office/powerpoint/2010/main" val="2739887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E49E27-6CA9-505F-4976-978AD975941E}"/>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0B94D93D-9FC7-668B-A2B0-D5F540C2B0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C41EDB64-3A47-B59C-CADB-E4808957CDE9}"/>
              </a:ext>
            </a:extLst>
          </p:cNvPr>
          <p:cNvSpPr>
            <a:spLocks noGrp="1"/>
          </p:cNvSpPr>
          <p:nvPr>
            <p:ph type="dt" sz="half" idx="10"/>
          </p:nvPr>
        </p:nvSpPr>
        <p:spPr>
          <a:xfrm>
            <a:off x="838200" y="6356350"/>
            <a:ext cx="2743200" cy="365125"/>
          </a:xfrm>
          <a:prstGeom prst="rect">
            <a:avLst/>
          </a:prstGeom>
        </p:spPr>
        <p:txBody>
          <a:bodyPr/>
          <a:lstStyle/>
          <a:p>
            <a:fld id="{586B5916-27A5-754D-A07E-6409EC12D299}" type="datetimeFigureOut">
              <a:rPr lang="nl-NL" smtClean="0"/>
              <a:t>26-1-2026</a:t>
            </a:fld>
            <a:endParaRPr lang="nl-NL"/>
          </a:p>
        </p:txBody>
      </p:sp>
      <p:sp>
        <p:nvSpPr>
          <p:cNvPr id="5" name="Tijdelijke aanduiding voor voettekst 4">
            <a:extLst>
              <a:ext uri="{FF2B5EF4-FFF2-40B4-BE49-F238E27FC236}">
                <a16:creationId xmlns:a16="http://schemas.microsoft.com/office/drawing/2014/main" id="{15FFC103-79C4-5EDE-6C16-1D7CBCEAE97D}"/>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6" name="Tijdelijke aanduiding voor dianummer 5">
            <a:extLst>
              <a:ext uri="{FF2B5EF4-FFF2-40B4-BE49-F238E27FC236}">
                <a16:creationId xmlns:a16="http://schemas.microsoft.com/office/drawing/2014/main" id="{EF9B502D-40ED-AA48-A4D9-39C53E3E9064}"/>
              </a:ext>
            </a:extLst>
          </p:cNvPr>
          <p:cNvSpPr>
            <a:spLocks noGrp="1"/>
          </p:cNvSpPr>
          <p:nvPr>
            <p:ph type="sldNum" sz="quarter" idx="12"/>
          </p:nvPr>
        </p:nvSpPr>
        <p:spPr>
          <a:xfrm>
            <a:off x="8610600" y="6356350"/>
            <a:ext cx="2743200" cy="365125"/>
          </a:xfrm>
          <a:prstGeom prst="rect">
            <a:avLst/>
          </a:prstGeom>
        </p:spPr>
        <p:txBody>
          <a:bodyPr/>
          <a:lstStyle/>
          <a:p>
            <a:fld id="{B33AF8BE-8987-2F49-977E-542F276AB307}" type="slidenum">
              <a:rPr lang="nl-NL" smtClean="0"/>
              <a:t>‹nr.›</a:t>
            </a:fld>
            <a:endParaRPr lang="nl-NL"/>
          </a:p>
        </p:txBody>
      </p:sp>
    </p:spTree>
    <p:extLst>
      <p:ext uri="{BB962C8B-B14F-4D97-AF65-F5344CB8AC3E}">
        <p14:creationId xmlns:p14="http://schemas.microsoft.com/office/powerpoint/2010/main" val="1891738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F0ED4B7A-700C-ADC9-1781-BFC6F72E0E98}"/>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F42F877F-AF3C-8DDA-7176-D13B6DAC634F}"/>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63D8E3F-7246-7F9F-925A-1F7BAA9CB844}"/>
              </a:ext>
            </a:extLst>
          </p:cNvPr>
          <p:cNvSpPr>
            <a:spLocks noGrp="1"/>
          </p:cNvSpPr>
          <p:nvPr>
            <p:ph type="dt" sz="half" idx="10"/>
          </p:nvPr>
        </p:nvSpPr>
        <p:spPr>
          <a:xfrm>
            <a:off x="838200" y="6356350"/>
            <a:ext cx="2743200" cy="365125"/>
          </a:xfrm>
          <a:prstGeom prst="rect">
            <a:avLst/>
          </a:prstGeom>
        </p:spPr>
        <p:txBody>
          <a:bodyPr/>
          <a:lstStyle/>
          <a:p>
            <a:fld id="{586B5916-27A5-754D-A07E-6409EC12D299}" type="datetimeFigureOut">
              <a:rPr lang="nl-NL" smtClean="0"/>
              <a:t>26-1-2026</a:t>
            </a:fld>
            <a:endParaRPr lang="nl-NL"/>
          </a:p>
        </p:txBody>
      </p:sp>
      <p:sp>
        <p:nvSpPr>
          <p:cNvPr id="5" name="Tijdelijke aanduiding voor voettekst 4">
            <a:extLst>
              <a:ext uri="{FF2B5EF4-FFF2-40B4-BE49-F238E27FC236}">
                <a16:creationId xmlns:a16="http://schemas.microsoft.com/office/drawing/2014/main" id="{A7963891-3771-2997-EF40-6F5E2D0F9D19}"/>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6" name="Tijdelijke aanduiding voor dianummer 5">
            <a:extLst>
              <a:ext uri="{FF2B5EF4-FFF2-40B4-BE49-F238E27FC236}">
                <a16:creationId xmlns:a16="http://schemas.microsoft.com/office/drawing/2014/main" id="{76C80C6A-1491-236F-AA85-7BABC713ABDD}"/>
              </a:ext>
            </a:extLst>
          </p:cNvPr>
          <p:cNvSpPr>
            <a:spLocks noGrp="1"/>
          </p:cNvSpPr>
          <p:nvPr>
            <p:ph type="sldNum" sz="quarter" idx="12"/>
          </p:nvPr>
        </p:nvSpPr>
        <p:spPr>
          <a:xfrm>
            <a:off x="8610600" y="6356350"/>
            <a:ext cx="2743200" cy="365125"/>
          </a:xfrm>
          <a:prstGeom prst="rect">
            <a:avLst/>
          </a:prstGeom>
        </p:spPr>
        <p:txBody>
          <a:bodyPr/>
          <a:lstStyle/>
          <a:p>
            <a:fld id="{B33AF8BE-8987-2F49-977E-542F276AB307}" type="slidenum">
              <a:rPr lang="nl-NL" smtClean="0"/>
              <a:t>‹nr.›</a:t>
            </a:fld>
            <a:endParaRPr lang="nl-NL"/>
          </a:p>
        </p:txBody>
      </p:sp>
    </p:spTree>
    <p:extLst>
      <p:ext uri="{BB962C8B-B14F-4D97-AF65-F5344CB8AC3E}">
        <p14:creationId xmlns:p14="http://schemas.microsoft.com/office/powerpoint/2010/main" val="3759897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994197" y="766800"/>
            <a:ext cx="10382400" cy="648000"/>
          </a:xfrm>
        </p:spPr>
        <p:txBody>
          <a:bodyPr>
            <a:normAutofit/>
          </a:bodyPr>
          <a:lstStyle>
            <a:lvl1pPr algn="l">
              <a:defRPr sz="3000" b="1">
                <a:solidFill>
                  <a:srgbClr val="EE7F00"/>
                </a:solidFill>
                <a:latin typeface="Arial"/>
                <a:cs typeface="Arial"/>
              </a:defRPr>
            </a:lvl1pPr>
          </a:lstStyle>
          <a:p>
            <a:r>
              <a:rPr lang="nl-NL"/>
              <a:t>Titelstijl van model bewerken</a:t>
            </a:r>
          </a:p>
        </p:txBody>
      </p:sp>
      <p:sp>
        <p:nvSpPr>
          <p:cNvPr id="3" name="Tijdelijke aanduiding voor inhoud 2"/>
          <p:cNvSpPr>
            <a:spLocks noGrp="1"/>
          </p:cNvSpPr>
          <p:nvPr>
            <p:ph idx="1"/>
          </p:nvPr>
        </p:nvSpPr>
        <p:spPr>
          <a:xfrm>
            <a:off x="994197" y="2059200"/>
            <a:ext cx="10478400" cy="4106104"/>
          </a:xfrm>
        </p:spPr>
        <p:txBody>
          <a:bodyPr>
            <a:normAutofit/>
          </a:bodyPr>
          <a:lstStyle>
            <a:lvl1pPr marL="257168" indent="-257168">
              <a:buFont typeface="Arial"/>
              <a:buChar char="•"/>
              <a:defRPr sz="1500">
                <a:latin typeface="Arial"/>
                <a:cs typeface="Arial"/>
              </a:defRPr>
            </a:lvl1pPr>
            <a:lvl2pPr>
              <a:defRPr sz="1500">
                <a:latin typeface="Arial"/>
                <a:cs typeface="Arial"/>
              </a:defRPr>
            </a:lvl2pPr>
            <a:lvl3pPr>
              <a:defRPr sz="1500">
                <a:latin typeface="Arial"/>
                <a:cs typeface="Arial"/>
              </a:defRPr>
            </a:lvl3pPr>
            <a:lvl4pPr>
              <a:defRPr sz="1500">
                <a:latin typeface="Arial"/>
                <a:cs typeface="Arial"/>
              </a:defRPr>
            </a:lvl4pPr>
            <a:lvl5pPr>
              <a:defRPr sz="1500">
                <a:latin typeface="Arial"/>
                <a:cs typeface="Arial"/>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2" name="Tijdelijke aanduiding voor tekst 11"/>
          <p:cNvSpPr>
            <a:spLocks noGrp="1"/>
          </p:cNvSpPr>
          <p:nvPr>
            <p:ph type="body" sz="quarter" idx="13"/>
          </p:nvPr>
        </p:nvSpPr>
        <p:spPr>
          <a:xfrm>
            <a:off x="994891" y="1340808"/>
            <a:ext cx="10382400" cy="360000"/>
          </a:xfrm>
        </p:spPr>
        <p:txBody>
          <a:bodyPr>
            <a:noAutofit/>
          </a:bodyPr>
          <a:lstStyle>
            <a:lvl1pPr marL="0" indent="0">
              <a:buNone/>
              <a:defRPr sz="1500" b="1" baseline="0"/>
            </a:lvl1pPr>
          </a:lstStyle>
          <a:p>
            <a:pPr lvl="0"/>
            <a:r>
              <a:rPr lang="nl-NL"/>
              <a:t>Klik om de tekststijl van het model te bewerken</a:t>
            </a:r>
          </a:p>
        </p:txBody>
      </p:sp>
      <p:sp>
        <p:nvSpPr>
          <p:cNvPr id="5" name="Tijdelijke aanduiding voor dianummer 8">
            <a:extLst>
              <a:ext uri="{FF2B5EF4-FFF2-40B4-BE49-F238E27FC236}">
                <a16:creationId xmlns:a16="http://schemas.microsoft.com/office/drawing/2014/main" id="{80DE6F8C-90A3-44C3-81A0-79E6F17F5A62}"/>
              </a:ext>
            </a:extLst>
          </p:cNvPr>
          <p:cNvSpPr>
            <a:spLocks noGrp="1"/>
          </p:cNvSpPr>
          <p:nvPr>
            <p:ph type="sldNum" sz="quarter" idx="14"/>
          </p:nvPr>
        </p:nvSpPr>
        <p:spPr>
          <a:xfrm>
            <a:off x="8610600" y="6356350"/>
            <a:ext cx="2743200" cy="365125"/>
          </a:xfrm>
          <a:prstGeom prst="rect">
            <a:avLst/>
          </a:prstGeom>
        </p:spPr>
        <p:txBody>
          <a:bodyPr/>
          <a:lstStyle>
            <a:lvl1pPr>
              <a:defRPr/>
            </a:lvl1pPr>
          </a:lstStyle>
          <a:p>
            <a:fld id="{C43A741B-6F99-42A6-A04A-B0EBCE25AD26}" type="slidenum">
              <a:rPr lang="nl-NL" altLang="nl-NL"/>
              <a:pPr/>
              <a:t>‹nr.›</a:t>
            </a:fld>
            <a:endParaRPr lang="nl-NL" altLang="nl-NL"/>
          </a:p>
        </p:txBody>
      </p:sp>
      <p:sp>
        <p:nvSpPr>
          <p:cNvPr id="6" name="Tijdelijke aanduiding voor datum 3">
            <a:extLst>
              <a:ext uri="{FF2B5EF4-FFF2-40B4-BE49-F238E27FC236}">
                <a16:creationId xmlns:a16="http://schemas.microsoft.com/office/drawing/2014/main" id="{247E6C00-3AFF-4157-A8C2-AD8EF615B7F0}"/>
              </a:ext>
            </a:extLst>
          </p:cNvPr>
          <p:cNvSpPr>
            <a:spLocks noGrp="1"/>
          </p:cNvSpPr>
          <p:nvPr>
            <p:ph type="dt" sz="half" idx="15"/>
          </p:nvPr>
        </p:nvSpPr>
        <p:spPr>
          <a:xfrm>
            <a:off x="838200" y="6356350"/>
            <a:ext cx="2743200" cy="365125"/>
          </a:xfrm>
          <a:prstGeom prst="rect">
            <a:avLst/>
          </a:prstGeom>
        </p:spPr>
        <p:txBody>
          <a:bodyPr/>
          <a:lstStyle>
            <a:lvl1pPr>
              <a:defRPr/>
            </a:lvl1pPr>
          </a:lstStyle>
          <a:p>
            <a:pPr>
              <a:defRPr/>
            </a:pPr>
            <a:endParaRPr lang="nl-NL" altLang="nl-NL"/>
          </a:p>
        </p:txBody>
      </p:sp>
      <p:sp>
        <p:nvSpPr>
          <p:cNvPr id="7" name="Tijdelijke aanduiding voor voettekst 7">
            <a:extLst>
              <a:ext uri="{FF2B5EF4-FFF2-40B4-BE49-F238E27FC236}">
                <a16:creationId xmlns:a16="http://schemas.microsoft.com/office/drawing/2014/main" id="{C5ADD889-0DDB-48D6-8FB9-B2F80A7CEC28}"/>
              </a:ext>
            </a:extLst>
          </p:cNvPr>
          <p:cNvSpPr>
            <a:spLocks noGrp="1"/>
          </p:cNvSpPr>
          <p:nvPr>
            <p:ph type="ftr" sz="quarter" idx="16"/>
          </p:nvPr>
        </p:nvSpPr>
        <p:spPr>
          <a:xfrm>
            <a:off x="4038600" y="6356350"/>
            <a:ext cx="4114800" cy="365125"/>
          </a:xfrm>
          <a:prstGeom prst="rect">
            <a:avLst/>
          </a:prstGeom>
        </p:spPr>
        <p:txBody>
          <a:bodyPr/>
          <a:lstStyle>
            <a:lvl1pPr>
              <a:defRPr/>
            </a:lvl1pPr>
          </a:lstStyle>
          <a:p>
            <a:pPr>
              <a:defRPr/>
            </a:pPr>
            <a:endParaRPr lang="nl-NL"/>
          </a:p>
        </p:txBody>
      </p:sp>
    </p:spTree>
    <p:extLst>
      <p:ext uri="{BB962C8B-B14F-4D97-AF65-F5344CB8AC3E}">
        <p14:creationId xmlns:p14="http://schemas.microsoft.com/office/powerpoint/2010/main" val="42790072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1E984BCF-E6B4-43CC-B210-E81211AD0CCC}" type="datetimeFigureOut">
              <a:rPr lang="nl-NL" smtClean="0"/>
              <a:t>26-1-2026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F55F53F-B51B-490F-996F-378DE6C3D4B2}" type="slidenum">
              <a:rPr lang="nl-NL" smtClean="0"/>
              <a:t>‹nr.›</a:t>
            </a:fld>
            <a:endParaRPr lang="nl-NL"/>
          </a:p>
        </p:txBody>
      </p:sp>
    </p:spTree>
    <p:extLst>
      <p:ext uri="{BB962C8B-B14F-4D97-AF65-F5344CB8AC3E}">
        <p14:creationId xmlns:p14="http://schemas.microsoft.com/office/powerpoint/2010/main" val="200222679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1E984BCF-E6B4-43CC-B210-E81211AD0CCC}" type="datetimeFigureOut">
              <a:rPr lang="nl-NL" smtClean="0"/>
              <a:t>26-1-2026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F55F53F-B51B-490F-996F-378DE6C3D4B2}" type="slidenum">
              <a:rPr lang="nl-NL" smtClean="0"/>
              <a:t>‹nr.›</a:t>
            </a:fld>
            <a:endParaRPr lang="nl-NL"/>
          </a:p>
        </p:txBody>
      </p:sp>
    </p:spTree>
    <p:extLst>
      <p:ext uri="{BB962C8B-B14F-4D97-AF65-F5344CB8AC3E}">
        <p14:creationId xmlns:p14="http://schemas.microsoft.com/office/powerpoint/2010/main" val="202211500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p:cNvSpPr>
            <a:spLocks noGrp="1"/>
          </p:cNvSpPr>
          <p:nvPr>
            <p:ph type="dt" sz="half" idx="10"/>
          </p:nvPr>
        </p:nvSpPr>
        <p:spPr/>
        <p:txBody>
          <a:bodyPr/>
          <a:lstStyle/>
          <a:p>
            <a:fld id="{1E984BCF-E6B4-43CC-B210-E81211AD0CCC}" type="datetimeFigureOut">
              <a:rPr lang="nl-NL" smtClean="0"/>
              <a:t>26-1-2026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F55F53F-B51B-490F-996F-378DE6C3D4B2}" type="slidenum">
              <a:rPr lang="nl-NL" smtClean="0"/>
              <a:t>‹nr.›</a:t>
            </a:fld>
            <a:endParaRPr lang="nl-NL"/>
          </a:p>
        </p:txBody>
      </p:sp>
    </p:spTree>
    <p:extLst>
      <p:ext uri="{BB962C8B-B14F-4D97-AF65-F5344CB8AC3E}">
        <p14:creationId xmlns:p14="http://schemas.microsoft.com/office/powerpoint/2010/main" val="28975634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1E984BCF-E6B4-43CC-B210-E81211AD0CCC}" type="datetimeFigureOut">
              <a:rPr lang="nl-NL" smtClean="0"/>
              <a:t>26-1-2026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6F55F53F-B51B-490F-996F-378DE6C3D4B2}" type="slidenum">
              <a:rPr lang="nl-NL" smtClean="0"/>
              <a:t>‹nr.›</a:t>
            </a:fld>
            <a:endParaRPr lang="nl-NL"/>
          </a:p>
        </p:txBody>
      </p:sp>
    </p:spTree>
    <p:extLst>
      <p:ext uri="{BB962C8B-B14F-4D97-AF65-F5344CB8AC3E}">
        <p14:creationId xmlns:p14="http://schemas.microsoft.com/office/powerpoint/2010/main" val="6600327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1E984BCF-E6B4-43CC-B210-E81211AD0CCC}" type="datetimeFigureOut">
              <a:rPr lang="nl-NL" smtClean="0"/>
              <a:t>26-1-2026</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6F55F53F-B51B-490F-996F-378DE6C3D4B2}" type="slidenum">
              <a:rPr lang="nl-NL" smtClean="0"/>
              <a:t>‹nr.›</a:t>
            </a:fld>
            <a:endParaRPr lang="nl-NL"/>
          </a:p>
        </p:txBody>
      </p:sp>
    </p:spTree>
    <p:extLst>
      <p:ext uri="{BB962C8B-B14F-4D97-AF65-F5344CB8AC3E}">
        <p14:creationId xmlns:p14="http://schemas.microsoft.com/office/powerpoint/2010/main" val="39031738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1E984BCF-E6B4-43CC-B210-E81211AD0CCC}" type="datetimeFigureOut">
              <a:rPr lang="nl-NL" smtClean="0"/>
              <a:t>26-1-2026</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6F55F53F-B51B-490F-996F-378DE6C3D4B2}" type="slidenum">
              <a:rPr lang="nl-NL" smtClean="0"/>
              <a:t>‹nr.›</a:t>
            </a:fld>
            <a:endParaRPr lang="nl-NL"/>
          </a:p>
        </p:txBody>
      </p:sp>
    </p:spTree>
    <p:extLst>
      <p:ext uri="{BB962C8B-B14F-4D97-AF65-F5344CB8AC3E}">
        <p14:creationId xmlns:p14="http://schemas.microsoft.com/office/powerpoint/2010/main" val="12095095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1E984BCF-E6B4-43CC-B210-E81211AD0CCC}" type="datetimeFigureOut">
              <a:rPr lang="nl-NL" smtClean="0"/>
              <a:t>26-1-2026</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6F55F53F-B51B-490F-996F-378DE6C3D4B2}" type="slidenum">
              <a:rPr lang="nl-NL" smtClean="0"/>
              <a:t>‹nr.›</a:t>
            </a:fld>
            <a:endParaRPr lang="nl-NL"/>
          </a:p>
        </p:txBody>
      </p:sp>
    </p:spTree>
    <p:extLst>
      <p:ext uri="{BB962C8B-B14F-4D97-AF65-F5344CB8AC3E}">
        <p14:creationId xmlns:p14="http://schemas.microsoft.com/office/powerpoint/2010/main" val="133654825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1E984BCF-E6B4-43CC-B210-E81211AD0CCC}" type="datetimeFigureOut">
              <a:rPr lang="nl-NL" smtClean="0"/>
              <a:t>26-1-2026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6F55F53F-B51B-490F-996F-378DE6C3D4B2}" type="slidenum">
              <a:rPr lang="nl-NL" smtClean="0"/>
              <a:t>‹nr.›</a:t>
            </a:fld>
            <a:endParaRPr lang="nl-NL"/>
          </a:p>
        </p:txBody>
      </p:sp>
    </p:spTree>
    <p:extLst>
      <p:ext uri="{BB962C8B-B14F-4D97-AF65-F5344CB8AC3E}">
        <p14:creationId xmlns:p14="http://schemas.microsoft.com/office/powerpoint/2010/main" val="3030404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C664D285-6017-5753-6DF6-DF447A6882DE}"/>
              </a:ext>
            </a:extLst>
          </p:cNvPr>
          <p:cNvSpPr>
            <a:spLocks noGrp="1"/>
          </p:cNvSpPr>
          <p:nvPr>
            <p:ph idx="1"/>
          </p:nvPr>
        </p:nvSpPr>
        <p:spPr/>
        <p:txBody>
          <a:bodyPr/>
          <a:lstStyle>
            <a:lvl1pPr>
              <a:defRPr sz="2200">
                <a:latin typeface="Fira Sans" panose="020B0503050000020004" pitchFamily="34" charset="0"/>
              </a:defRPr>
            </a:lvl1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grpSp>
        <p:nvGrpSpPr>
          <p:cNvPr id="7" name="Groep 6">
            <a:extLst>
              <a:ext uri="{FF2B5EF4-FFF2-40B4-BE49-F238E27FC236}">
                <a16:creationId xmlns:a16="http://schemas.microsoft.com/office/drawing/2014/main" id="{DE683CE1-8492-5265-5A1B-25301EF16C63}"/>
              </a:ext>
            </a:extLst>
          </p:cNvPr>
          <p:cNvGrpSpPr/>
          <p:nvPr userDrawn="1"/>
        </p:nvGrpSpPr>
        <p:grpSpPr>
          <a:xfrm>
            <a:off x="0" y="6236896"/>
            <a:ext cx="12192000" cy="621103"/>
            <a:chOff x="0" y="6236896"/>
            <a:chExt cx="12192000" cy="621103"/>
          </a:xfrm>
        </p:grpSpPr>
        <p:pic>
          <p:nvPicPr>
            <p:cNvPr id="8" name="Afbeelding 7">
              <a:extLst>
                <a:ext uri="{FF2B5EF4-FFF2-40B4-BE49-F238E27FC236}">
                  <a16:creationId xmlns:a16="http://schemas.microsoft.com/office/drawing/2014/main" id="{7BA530A7-660A-58C3-1D8C-FE62F866511A}"/>
                </a:ext>
              </a:extLst>
            </p:cNvPr>
            <p:cNvPicPr>
              <a:picLocks noChangeAspect="1"/>
            </p:cNvPicPr>
            <p:nvPr/>
          </p:nvPicPr>
          <p:blipFill>
            <a:blip r:embed="rId2"/>
            <a:stretch>
              <a:fillRect/>
            </a:stretch>
          </p:blipFill>
          <p:spPr>
            <a:xfrm>
              <a:off x="3686629" y="6236897"/>
              <a:ext cx="8505371" cy="621102"/>
            </a:xfrm>
            <a:prstGeom prst="rect">
              <a:avLst/>
            </a:prstGeom>
          </p:spPr>
        </p:pic>
        <p:sp>
          <p:nvSpPr>
            <p:cNvPr id="9" name="Rechthoek 8">
              <a:extLst>
                <a:ext uri="{FF2B5EF4-FFF2-40B4-BE49-F238E27FC236}">
                  <a16:creationId xmlns:a16="http://schemas.microsoft.com/office/drawing/2014/main" id="{4908CAEC-56A1-97E9-FA8A-6A03F6056CA2}"/>
                </a:ext>
              </a:extLst>
            </p:cNvPr>
            <p:cNvSpPr/>
            <p:nvPr/>
          </p:nvSpPr>
          <p:spPr>
            <a:xfrm>
              <a:off x="0" y="6236896"/>
              <a:ext cx="6016170" cy="62110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17078446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1E984BCF-E6B4-43CC-B210-E81211AD0CCC}" type="datetimeFigureOut">
              <a:rPr lang="nl-NL" smtClean="0"/>
              <a:t>26-1-2026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6F55F53F-B51B-490F-996F-378DE6C3D4B2}" type="slidenum">
              <a:rPr lang="nl-NL" smtClean="0"/>
              <a:t>‹nr.›</a:t>
            </a:fld>
            <a:endParaRPr lang="nl-NL"/>
          </a:p>
        </p:txBody>
      </p:sp>
    </p:spTree>
    <p:extLst>
      <p:ext uri="{BB962C8B-B14F-4D97-AF65-F5344CB8AC3E}">
        <p14:creationId xmlns:p14="http://schemas.microsoft.com/office/powerpoint/2010/main" val="40049160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1E984BCF-E6B4-43CC-B210-E81211AD0CCC}" type="datetimeFigureOut">
              <a:rPr lang="nl-NL" smtClean="0"/>
              <a:t>26-1-2026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F55F53F-B51B-490F-996F-378DE6C3D4B2}" type="slidenum">
              <a:rPr lang="nl-NL" smtClean="0"/>
              <a:t>‹nr.›</a:t>
            </a:fld>
            <a:endParaRPr lang="nl-NL"/>
          </a:p>
        </p:txBody>
      </p:sp>
    </p:spTree>
    <p:extLst>
      <p:ext uri="{BB962C8B-B14F-4D97-AF65-F5344CB8AC3E}">
        <p14:creationId xmlns:p14="http://schemas.microsoft.com/office/powerpoint/2010/main" val="42156726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1E984BCF-E6B4-43CC-B210-E81211AD0CCC}" type="datetimeFigureOut">
              <a:rPr lang="nl-NL" smtClean="0"/>
              <a:t>26-1-2026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F55F53F-B51B-490F-996F-378DE6C3D4B2}" type="slidenum">
              <a:rPr lang="nl-NL" smtClean="0"/>
              <a:t>‹nr.›</a:t>
            </a:fld>
            <a:endParaRPr lang="nl-NL"/>
          </a:p>
        </p:txBody>
      </p:sp>
    </p:spTree>
    <p:extLst>
      <p:ext uri="{BB962C8B-B14F-4D97-AF65-F5344CB8AC3E}">
        <p14:creationId xmlns:p14="http://schemas.microsoft.com/office/powerpoint/2010/main" val="3271683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78AD27-3318-69D4-8909-F9C312165C67}"/>
              </a:ext>
            </a:extLst>
          </p:cNvPr>
          <p:cNvSpPr>
            <a:spLocks noGrp="1"/>
          </p:cNvSpPr>
          <p:nvPr>
            <p:ph type="title"/>
          </p:nvPr>
        </p:nvSpPr>
        <p:spPr>
          <a:xfrm>
            <a:off x="831850" y="1709738"/>
            <a:ext cx="10515600" cy="2852737"/>
          </a:xfrm>
        </p:spPr>
        <p:txBody>
          <a:bodyPr anchor="b"/>
          <a:lstStyle>
            <a:lvl1pPr>
              <a:defRPr sz="6000">
                <a:cs typeface="Rubik"/>
              </a:defRPr>
            </a:lvl1pPr>
          </a:lstStyle>
          <a:p>
            <a:r>
              <a:rPr lang="nl-NL"/>
              <a:t>Klik om stijl te bewerken</a:t>
            </a:r>
          </a:p>
        </p:txBody>
      </p:sp>
      <p:sp>
        <p:nvSpPr>
          <p:cNvPr id="3" name="Tijdelijke aanduiding voor tekst 2">
            <a:extLst>
              <a:ext uri="{FF2B5EF4-FFF2-40B4-BE49-F238E27FC236}">
                <a16:creationId xmlns:a16="http://schemas.microsoft.com/office/drawing/2014/main" id="{EDDDC5DC-C63F-0199-472C-6791D0C83C3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4A0469DD-AFD5-C452-5537-317D011A7764}"/>
              </a:ext>
            </a:extLst>
          </p:cNvPr>
          <p:cNvSpPr>
            <a:spLocks noGrp="1"/>
          </p:cNvSpPr>
          <p:nvPr>
            <p:ph type="dt" sz="half" idx="10"/>
          </p:nvPr>
        </p:nvSpPr>
        <p:spPr>
          <a:xfrm>
            <a:off x="838200" y="6356350"/>
            <a:ext cx="2743200" cy="365125"/>
          </a:xfrm>
          <a:prstGeom prst="rect">
            <a:avLst/>
          </a:prstGeom>
        </p:spPr>
        <p:txBody>
          <a:bodyPr/>
          <a:lstStyle/>
          <a:p>
            <a:fld id="{586B5916-27A5-754D-A07E-6409EC12D299}" type="datetimeFigureOut">
              <a:rPr lang="nl-NL" smtClean="0"/>
              <a:t>26-1-2026</a:t>
            </a:fld>
            <a:endParaRPr lang="nl-NL"/>
          </a:p>
        </p:txBody>
      </p:sp>
      <p:sp>
        <p:nvSpPr>
          <p:cNvPr id="5" name="Tijdelijke aanduiding voor voettekst 4">
            <a:extLst>
              <a:ext uri="{FF2B5EF4-FFF2-40B4-BE49-F238E27FC236}">
                <a16:creationId xmlns:a16="http://schemas.microsoft.com/office/drawing/2014/main" id="{F3367A64-6078-812D-AD8B-AB9618A13A0C}"/>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6" name="Tijdelijke aanduiding voor dianummer 5">
            <a:extLst>
              <a:ext uri="{FF2B5EF4-FFF2-40B4-BE49-F238E27FC236}">
                <a16:creationId xmlns:a16="http://schemas.microsoft.com/office/drawing/2014/main" id="{47551969-D62D-B779-AD02-E4DF60F68514}"/>
              </a:ext>
            </a:extLst>
          </p:cNvPr>
          <p:cNvSpPr>
            <a:spLocks noGrp="1"/>
          </p:cNvSpPr>
          <p:nvPr>
            <p:ph type="sldNum" sz="quarter" idx="12"/>
          </p:nvPr>
        </p:nvSpPr>
        <p:spPr>
          <a:xfrm>
            <a:off x="8610600" y="6356350"/>
            <a:ext cx="2743200" cy="365125"/>
          </a:xfrm>
          <a:prstGeom prst="rect">
            <a:avLst/>
          </a:prstGeom>
        </p:spPr>
        <p:txBody>
          <a:bodyPr/>
          <a:lstStyle/>
          <a:p>
            <a:fld id="{B33AF8BE-8987-2F49-977E-542F276AB307}" type="slidenum">
              <a:rPr lang="nl-NL" smtClean="0"/>
              <a:t>‹nr.›</a:t>
            </a:fld>
            <a:endParaRPr lang="nl-NL"/>
          </a:p>
        </p:txBody>
      </p:sp>
    </p:spTree>
    <p:extLst>
      <p:ext uri="{BB962C8B-B14F-4D97-AF65-F5344CB8AC3E}">
        <p14:creationId xmlns:p14="http://schemas.microsoft.com/office/powerpoint/2010/main" val="632941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4D3A73-4F16-C311-34F9-12892C69597C}"/>
              </a:ext>
            </a:extLst>
          </p:cNvPr>
          <p:cNvSpPr>
            <a:spLocks noGrp="1"/>
          </p:cNvSpPr>
          <p:nvPr>
            <p:ph type="title"/>
          </p:nvPr>
        </p:nvSpPr>
        <p:spPr>
          <a:xfrm>
            <a:off x="839788" y="365125"/>
            <a:ext cx="10515600" cy="1325563"/>
          </a:xfrm>
        </p:spPr>
        <p:txBody>
          <a:bodyPr/>
          <a:lstStyle>
            <a:lvl1pPr>
              <a:defRPr>
                <a:cs typeface="Rubik"/>
              </a:defRPr>
            </a:lvl1pPr>
          </a:lstStyle>
          <a:p>
            <a:r>
              <a:rPr lang="nl-NL"/>
              <a:t>Klik om stijl te bewerken</a:t>
            </a:r>
          </a:p>
        </p:txBody>
      </p:sp>
      <p:sp>
        <p:nvSpPr>
          <p:cNvPr id="3" name="Tijdelijke aanduiding voor tekst 2">
            <a:extLst>
              <a:ext uri="{FF2B5EF4-FFF2-40B4-BE49-F238E27FC236}">
                <a16:creationId xmlns:a16="http://schemas.microsoft.com/office/drawing/2014/main" id="{A904073F-06EC-7A60-931F-3B4D93B9051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D4C8C95D-6888-59E1-FF25-CFBCB0ED8564}"/>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00ADFCD0-5796-F808-98FC-79EF3F7FD7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4EAE94DE-A663-E4F4-6DC9-4FEB4CFAE363}"/>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1EBE5870-591A-456C-9131-AE6FC4AF7503}"/>
              </a:ext>
            </a:extLst>
          </p:cNvPr>
          <p:cNvSpPr>
            <a:spLocks noGrp="1"/>
          </p:cNvSpPr>
          <p:nvPr>
            <p:ph type="dt" sz="half" idx="10"/>
          </p:nvPr>
        </p:nvSpPr>
        <p:spPr>
          <a:xfrm>
            <a:off x="838200" y="6356350"/>
            <a:ext cx="2743200" cy="365125"/>
          </a:xfrm>
          <a:prstGeom prst="rect">
            <a:avLst/>
          </a:prstGeom>
        </p:spPr>
        <p:txBody>
          <a:bodyPr/>
          <a:lstStyle/>
          <a:p>
            <a:fld id="{586B5916-27A5-754D-A07E-6409EC12D299}" type="datetimeFigureOut">
              <a:rPr lang="nl-NL" smtClean="0"/>
              <a:t>26-1-2026</a:t>
            </a:fld>
            <a:endParaRPr lang="nl-NL"/>
          </a:p>
        </p:txBody>
      </p:sp>
      <p:sp>
        <p:nvSpPr>
          <p:cNvPr id="8" name="Tijdelijke aanduiding voor voettekst 7">
            <a:extLst>
              <a:ext uri="{FF2B5EF4-FFF2-40B4-BE49-F238E27FC236}">
                <a16:creationId xmlns:a16="http://schemas.microsoft.com/office/drawing/2014/main" id="{9AD2034F-3A84-17ED-FDB8-E13D13679833}"/>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9" name="Tijdelijke aanduiding voor dianummer 8">
            <a:extLst>
              <a:ext uri="{FF2B5EF4-FFF2-40B4-BE49-F238E27FC236}">
                <a16:creationId xmlns:a16="http://schemas.microsoft.com/office/drawing/2014/main" id="{C71180BE-32B3-7EE6-D2C1-3DFD929332D0}"/>
              </a:ext>
            </a:extLst>
          </p:cNvPr>
          <p:cNvSpPr>
            <a:spLocks noGrp="1"/>
          </p:cNvSpPr>
          <p:nvPr>
            <p:ph type="sldNum" sz="quarter" idx="12"/>
          </p:nvPr>
        </p:nvSpPr>
        <p:spPr>
          <a:xfrm>
            <a:off x="8610600" y="6356350"/>
            <a:ext cx="2743200" cy="365125"/>
          </a:xfrm>
          <a:prstGeom prst="rect">
            <a:avLst/>
          </a:prstGeom>
        </p:spPr>
        <p:txBody>
          <a:bodyPr/>
          <a:lstStyle/>
          <a:p>
            <a:fld id="{B33AF8BE-8987-2F49-977E-542F276AB307}" type="slidenum">
              <a:rPr lang="nl-NL" smtClean="0"/>
              <a:t>‹nr.›</a:t>
            </a:fld>
            <a:endParaRPr lang="nl-NL"/>
          </a:p>
        </p:txBody>
      </p:sp>
    </p:spTree>
    <p:extLst>
      <p:ext uri="{BB962C8B-B14F-4D97-AF65-F5344CB8AC3E}">
        <p14:creationId xmlns:p14="http://schemas.microsoft.com/office/powerpoint/2010/main" val="607680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489642-D4C5-CE20-9F85-1888D9C73AA0}"/>
              </a:ext>
            </a:extLst>
          </p:cNvPr>
          <p:cNvSpPr>
            <a:spLocks noGrp="1"/>
          </p:cNvSpPr>
          <p:nvPr>
            <p:ph type="title"/>
          </p:nvPr>
        </p:nvSpPr>
        <p:spPr/>
        <p:txBody>
          <a:bodyPr/>
          <a:lstStyle>
            <a:lvl1pPr>
              <a:defRPr b="1">
                <a:cs typeface="Rubik"/>
              </a:defRPr>
            </a:lvl1pPr>
          </a:lstStyle>
          <a:p>
            <a:r>
              <a:rPr lang="nl-NL"/>
              <a:t>Klik om stijl te bewerken</a:t>
            </a:r>
          </a:p>
        </p:txBody>
      </p:sp>
      <p:sp>
        <p:nvSpPr>
          <p:cNvPr id="3" name="Tijdelijke aanduiding voor datum 2">
            <a:extLst>
              <a:ext uri="{FF2B5EF4-FFF2-40B4-BE49-F238E27FC236}">
                <a16:creationId xmlns:a16="http://schemas.microsoft.com/office/drawing/2014/main" id="{3D759F09-CB95-8DE0-D73C-48DFB05D8A8A}"/>
              </a:ext>
            </a:extLst>
          </p:cNvPr>
          <p:cNvSpPr>
            <a:spLocks noGrp="1"/>
          </p:cNvSpPr>
          <p:nvPr>
            <p:ph type="dt" sz="half" idx="10"/>
          </p:nvPr>
        </p:nvSpPr>
        <p:spPr>
          <a:xfrm>
            <a:off x="838200" y="6356350"/>
            <a:ext cx="2743200" cy="365125"/>
          </a:xfrm>
          <a:prstGeom prst="rect">
            <a:avLst/>
          </a:prstGeom>
        </p:spPr>
        <p:txBody>
          <a:bodyPr/>
          <a:lstStyle/>
          <a:p>
            <a:fld id="{586B5916-27A5-754D-A07E-6409EC12D299}" type="datetimeFigureOut">
              <a:rPr lang="nl-NL" smtClean="0"/>
              <a:t>26-1-2026</a:t>
            </a:fld>
            <a:endParaRPr lang="nl-NL"/>
          </a:p>
        </p:txBody>
      </p:sp>
      <p:sp>
        <p:nvSpPr>
          <p:cNvPr id="4" name="Tijdelijke aanduiding voor voettekst 3">
            <a:extLst>
              <a:ext uri="{FF2B5EF4-FFF2-40B4-BE49-F238E27FC236}">
                <a16:creationId xmlns:a16="http://schemas.microsoft.com/office/drawing/2014/main" id="{88FB15C6-80F2-88A8-3A0C-8F81DDBB54BE}"/>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5" name="Tijdelijke aanduiding voor dianummer 4">
            <a:extLst>
              <a:ext uri="{FF2B5EF4-FFF2-40B4-BE49-F238E27FC236}">
                <a16:creationId xmlns:a16="http://schemas.microsoft.com/office/drawing/2014/main" id="{52D23DDA-93CD-2164-023B-4A8D328C2802}"/>
              </a:ext>
            </a:extLst>
          </p:cNvPr>
          <p:cNvSpPr>
            <a:spLocks noGrp="1"/>
          </p:cNvSpPr>
          <p:nvPr>
            <p:ph type="sldNum" sz="quarter" idx="12"/>
          </p:nvPr>
        </p:nvSpPr>
        <p:spPr>
          <a:xfrm>
            <a:off x="8610600" y="6356350"/>
            <a:ext cx="2743200" cy="365125"/>
          </a:xfrm>
          <a:prstGeom prst="rect">
            <a:avLst/>
          </a:prstGeom>
        </p:spPr>
        <p:txBody>
          <a:bodyPr/>
          <a:lstStyle/>
          <a:p>
            <a:fld id="{B33AF8BE-8987-2F49-977E-542F276AB307}" type="slidenum">
              <a:rPr lang="nl-NL" smtClean="0"/>
              <a:t>‹nr.›</a:t>
            </a:fld>
            <a:endParaRPr lang="nl-NL"/>
          </a:p>
        </p:txBody>
      </p:sp>
    </p:spTree>
    <p:extLst>
      <p:ext uri="{BB962C8B-B14F-4D97-AF65-F5344CB8AC3E}">
        <p14:creationId xmlns:p14="http://schemas.microsoft.com/office/powerpoint/2010/main" val="94216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653277C1-3986-BD9B-27DB-04AD4E929B8B}"/>
              </a:ext>
            </a:extLst>
          </p:cNvPr>
          <p:cNvSpPr>
            <a:spLocks noGrp="1"/>
          </p:cNvSpPr>
          <p:nvPr>
            <p:ph type="dt" sz="half" idx="10"/>
          </p:nvPr>
        </p:nvSpPr>
        <p:spPr>
          <a:xfrm>
            <a:off x="838200" y="6356350"/>
            <a:ext cx="2743200" cy="365125"/>
          </a:xfrm>
          <a:prstGeom prst="rect">
            <a:avLst/>
          </a:prstGeom>
        </p:spPr>
        <p:txBody>
          <a:bodyPr/>
          <a:lstStyle/>
          <a:p>
            <a:fld id="{586B5916-27A5-754D-A07E-6409EC12D299}" type="datetimeFigureOut">
              <a:rPr lang="nl-NL" smtClean="0"/>
              <a:t>26-1-2026</a:t>
            </a:fld>
            <a:endParaRPr lang="nl-NL"/>
          </a:p>
        </p:txBody>
      </p:sp>
      <p:sp>
        <p:nvSpPr>
          <p:cNvPr id="3" name="Tijdelijke aanduiding voor voettekst 2">
            <a:extLst>
              <a:ext uri="{FF2B5EF4-FFF2-40B4-BE49-F238E27FC236}">
                <a16:creationId xmlns:a16="http://schemas.microsoft.com/office/drawing/2014/main" id="{1BFBAB99-2DF2-B9E5-5E20-CA59A4CF7068}"/>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4" name="Tijdelijke aanduiding voor dianummer 3">
            <a:extLst>
              <a:ext uri="{FF2B5EF4-FFF2-40B4-BE49-F238E27FC236}">
                <a16:creationId xmlns:a16="http://schemas.microsoft.com/office/drawing/2014/main" id="{DABE47D1-32F2-A066-5486-AF57F2682008}"/>
              </a:ext>
            </a:extLst>
          </p:cNvPr>
          <p:cNvSpPr>
            <a:spLocks noGrp="1"/>
          </p:cNvSpPr>
          <p:nvPr>
            <p:ph type="sldNum" sz="quarter" idx="12"/>
          </p:nvPr>
        </p:nvSpPr>
        <p:spPr>
          <a:xfrm>
            <a:off x="8610600" y="6356350"/>
            <a:ext cx="2743200" cy="365125"/>
          </a:xfrm>
          <a:prstGeom prst="rect">
            <a:avLst/>
          </a:prstGeom>
        </p:spPr>
        <p:txBody>
          <a:bodyPr/>
          <a:lstStyle/>
          <a:p>
            <a:fld id="{B33AF8BE-8987-2F49-977E-542F276AB307}" type="slidenum">
              <a:rPr lang="nl-NL" smtClean="0"/>
              <a:t>‹nr.›</a:t>
            </a:fld>
            <a:endParaRPr lang="nl-NL"/>
          </a:p>
        </p:txBody>
      </p:sp>
    </p:spTree>
    <p:extLst>
      <p:ext uri="{BB962C8B-B14F-4D97-AF65-F5344CB8AC3E}">
        <p14:creationId xmlns:p14="http://schemas.microsoft.com/office/powerpoint/2010/main" val="2507587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47FE4D-16BD-6ABC-CBCF-3656A57393C8}"/>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46EEF2AA-E2DA-4008-5D0B-B7FA2C4068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DD4DFA66-FAE8-40BD-4E04-03E4E01536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9DBDEFF9-E3C2-7164-9BDE-88F1648181EE}"/>
              </a:ext>
            </a:extLst>
          </p:cNvPr>
          <p:cNvSpPr>
            <a:spLocks noGrp="1"/>
          </p:cNvSpPr>
          <p:nvPr>
            <p:ph type="dt" sz="half" idx="10"/>
          </p:nvPr>
        </p:nvSpPr>
        <p:spPr>
          <a:xfrm>
            <a:off x="838200" y="6356350"/>
            <a:ext cx="2743200" cy="365125"/>
          </a:xfrm>
          <a:prstGeom prst="rect">
            <a:avLst/>
          </a:prstGeom>
        </p:spPr>
        <p:txBody>
          <a:bodyPr/>
          <a:lstStyle/>
          <a:p>
            <a:fld id="{586B5916-27A5-754D-A07E-6409EC12D299}" type="datetimeFigureOut">
              <a:rPr lang="nl-NL" smtClean="0"/>
              <a:t>26-1-2026</a:t>
            </a:fld>
            <a:endParaRPr lang="nl-NL"/>
          </a:p>
        </p:txBody>
      </p:sp>
      <p:sp>
        <p:nvSpPr>
          <p:cNvPr id="6" name="Tijdelijke aanduiding voor voettekst 5">
            <a:extLst>
              <a:ext uri="{FF2B5EF4-FFF2-40B4-BE49-F238E27FC236}">
                <a16:creationId xmlns:a16="http://schemas.microsoft.com/office/drawing/2014/main" id="{898B5371-B49D-5703-A393-E672ABBCDF04}"/>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7" name="Tijdelijke aanduiding voor dianummer 6">
            <a:extLst>
              <a:ext uri="{FF2B5EF4-FFF2-40B4-BE49-F238E27FC236}">
                <a16:creationId xmlns:a16="http://schemas.microsoft.com/office/drawing/2014/main" id="{4AF6BA8A-7BB5-089F-1A21-7455259B59D5}"/>
              </a:ext>
            </a:extLst>
          </p:cNvPr>
          <p:cNvSpPr>
            <a:spLocks noGrp="1"/>
          </p:cNvSpPr>
          <p:nvPr>
            <p:ph type="sldNum" sz="quarter" idx="12"/>
          </p:nvPr>
        </p:nvSpPr>
        <p:spPr>
          <a:xfrm>
            <a:off x="8610600" y="6356350"/>
            <a:ext cx="2743200" cy="365125"/>
          </a:xfrm>
          <a:prstGeom prst="rect">
            <a:avLst/>
          </a:prstGeom>
        </p:spPr>
        <p:txBody>
          <a:bodyPr/>
          <a:lstStyle/>
          <a:p>
            <a:fld id="{B33AF8BE-8987-2F49-977E-542F276AB307}" type="slidenum">
              <a:rPr lang="nl-NL" smtClean="0"/>
              <a:t>‹nr.›</a:t>
            </a:fld>
            <a:endParaRPr lang="nl-NL"/>
          </a:p>
        </p:txBody>
      </p:sp>
    </p:spTree>
    <p:extLst>
      <p:ext uri="{BB962C8B-B14F-4D97-AF65-F5344CB8AC3E}">
        <p14:creationId xmlns:p14="http://schemas.microsoft.com/office/powerpoint/2010/main" val="3758647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7DF79F-B371-F229-CE72-B22EED811407}"/>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DBE6DC6D-4699-E006-8653-BB4952A9D6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87203A3C-4EA9-DEEE-820D-2950698261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92EE8E7D-F724-FFDB-C4E1-06C24662B9ED}"/>
              </a:ext>
            </a:extLst>
          </p:cNvPr>
          <p:cNvSpPr>
            <a:spLocks noGrp="1"/>
          </p:cNvSpPr>
          <p:nvPr>
            <p:ph type="dt" sz="half" idx="10"/>
          </p:nvPr>
        </p:nvSpPr>
        <p:spPr>
          <a:xfrm>
            <a:off x="838200" y="6356350"/>
            <a:ext cx="2743200" cy="365125"/>
          </a:xfrm>
          <a:prstGeom prst="rect">
            <a:avLst/>
          </a:prstGeom>
        </p:spPr>
        <p:txBody>
          <a:bodyPr/>
          <a:lstStyle/>
          <a:p>
            <a:fld id="{586B5916-27A5-754D-A07E-6409EC12D299}" type="datetimeFigureOut">
              <a:rPr lang="nl-NL" smtClean="0"/>
              <a:t>26-1-2026</a:t>
            </a:fld>
            <a:endParaRPr lang="nl-NL"/>
          </a:p>
        </p:txBody>
      </p:sp>
      <p:sp>
        <p:nvSpPr>
          <p:cNvPr id="6" name="Tijdelijke aanduiding voor voettekst 5">
            <a:extLst>
              <a:ext uri="{FF2B5EF4-FFF2-40B4-BE49-F238E27FC236}">
                <a16:creationId xmlns:a16="http://schemas.microsoft.com/office/drawing/2014/main" id="{0BF82E92-620D-9F35-A1A5-D60E7F3DF58C}"/>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7" name="Tijdelijke aanduiding voor dianummer 6">
            <a:extLst>
              <a:ext uri="{FF2B5EF4-FFF2-40B4-BE49-F238E27FC236}">
                <a16:creationId xmlns:a16="http://schemas.microsoft.com/office/drawing/2014/main" id="{4B51DE9D-1631-157E-ECBA-29A5799CBA4C}"/>
              </a:ext>
            </a:extLst>
          </p:cNvPr>
          <p:cNvSpPr>
            <a:spLocks noGrp="1"/>
          </p:cNvSpPr>
          <p:nvPr>
            <p:ph type="sldNum" sz="quarter" idx="12"/>
          </p:nvPr>
        </p:nvSpPr>
        <p:spPr>
          <a:xfrm>
            <a:off x="8610600" y="6356350"/>
            <a:ext cx="2743200" cy="365125"/>
          </a:xfrm>
          <a:prstGeom prst="rect">
            <a:avLst/>
          </a:prstGeom>
        </p:spPr>
        <p:txBody>
          <a:bodyPr/>
          <a:lstStyle/>
          <a:p>
            <a:fld id="{B33AF8BE-8987-2F49-977E-542F276AB307}" type="slidenum">
              <a:rPr lang="nl-NL" smtClean="0"/>
              <a:t>‹nr.›</a:t>
            </a:fld>
            <a:endParaRPr lang="nl-NL"/>
          </a:p>
        </p:txBody>
      </p:sp>
    </p:spTree>
    <p:extLst>
      <p:ext uri="{BB962C8B-B14F-4D97-AF65-F5344CB8AC3E}">
        <p14:creationId xmlns:p14="http://schemas.microsoft.com/office/powerpoint/2010/main" val="3137594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AD15E7-827F-C755-8A27-B2F88A8BE474}"/>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6BFF06CA-5EB3-450D-0379-26945A4C101D}"/>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BD2A3DA-BF27-D794-0DAA-60F08F34062B}"/>
              </a:ext>
            </a:extLst>
          </p:cNvPr>
          <p:cNvSpPr>
            <a:spLocks noGrp="1"/>
          </p:cNvSpPr>
          <p:nvPr>
            <p:ph type="dt" sz="half" idx="10"/>
          </p:nvPr>
        </p:nvSpPr>
        <p:spPr>
          <a:xfrm>
            <a:off x="838200" y="6356350"/>
            <a:ext cx="2743200" cy="365125"/>
          </a:xfrm>
          <a:prstGeom prst="rect">
            <a:avLst/>
          </a:prstGeom>
        </p:spPr>
        <p:txBody>
          <a:bodyPr/>
          <a:lstStyle/>
          <a:p>
            <a:fld id="{586B5916-27A5-754D-A07E-6409EC12D299}" type="datetimeFigureOut">
              <a:rPr lang="nl-NL" smtClean="0"/>
              <a:t>26-1-2026</a:t>
            </a:fld>
            <a:endParaRPr lang="nl-NL"/>
          </a:p>
        </p:txBody>
      </p:sp>
      <p:sp>
        <p:nvSpPr>
          <p:cNvPr id="5" name="Tijdelijke aanduiding voor voettekst 4">
            <a:extLst>
              <a:ext uri="{FF2B5EF4-FFF2-40B4-BE49-F238E27FC236}">
                <a16:creationId xmlns:a16="http://schemas.microsoft.com/office/drawing/2014/main" id="{DCF20201-34E7-31C0-CC5F-B918D242F7BC}"/>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6" name="Tijdelijke aanduiding voor dianummer 5">
            <a:extLst>
              <a:ext uri="{FF2B5EF4-FFF2-40B4-BE49-F238E27FC236}">
                <a16:creationId xmlns:a16="http://schemas.microsoft.com/office/drawing/2014/main" id="{8682281B-83C8-C8B4-71BD-176F5CB7CC9B}"/>
              </a:ext>
            </a:extLst>
          </p:cNvPr>
          <p:cNvSpPr>
            <a:spLocks noGrp="1"/>
          </p:cNvSpPr>
          <p:nvPr>
            <p:ph type="sldNum" sz="quarter" idx="12"/>
          </p:nvPr>
        </p:nvSpPr>
        <p:spPr>
          <a:xfrm>
            <a:off x="8610600" y="6356350"/>
            <a:ext cx="2743200" cy="365125"/>
          </a:xfrm>
          <a:prstGeom prst="rect">
            <a:avLst/>
          </a:prstGeom>
        </p:spPr>
        <p:txBody>
          <a:bodyPr/>
          <a:lstStyle/>
          <a:p>
            <a:fld id="{B33AF8BE-8987-2F49-977E-542F276AB307}" type="slidenum">
              <a:rPr lang="nl-NL" smtClean="0"/>
              <a:t>‹nr.›</a:t>
            </a:fld>
            <a:endParaRPr lang="nl-NL"/>
          </a:p>
        </p:txBody>
      </p:sp>
    </p:spTree>
    <p:extLst>
      <p:ext uri="{BB962C8B-B14F-4D97-AF65-F5344CB8AC3E}">
        <p14:creationId xmlns:p14="http://schemas.microsoft.com/office/powerpoint/2010/main" val="4032207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678A7991-5BE8-86F2-FD13-3F9C44C10A03}"/>
              </a:ext>
            </a:extLst>
          </p:cNvPr>
          <p:cNvSpPr>
            <a:spLocks noGrp="1"/>
          </p:cNvSpPr>
          <p:nvPr>
            <p:ph type="title"/>
          </p:nvPr>
        </p:nvSpPr>
        <p:spPr>
          <a:xfrm>
            <a:off x="720000" y="720001"/>
            <a:ext cx="10515600" cy="900000"/>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79E57A47-6F9E-1E50-D5F0-4CCFF9200553}"/>
              </a:ext>
            </a:extLst>
          </p:cNvPr>
          <p:cNvSpPr>
            <a:spLocks noGrp="1"/>
          </p:cNvSpPr>
          <p:nvPr>
            <p:ph type="body" idx="1"/>
          </p:nvPr>
        </p:nvSpPr>
        <p:spPr>
          <a:xfrm>
            <a:off x="720000" y="1620000"/>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grpSp>
        <p:nvGrpSpPr>
          <p:cNvPr id="7" name="Groep 6">
            <a:extLst>
              <a:ext uri="{FF2B5EF4-FFF2-40B4-BE49-F238E27FC236}">
                <a16:creationId xmlns:a16="http://schemas.microsoft.com/office/drawing/2014/main" id="{40B1A996-43D9-4A6F-6D81-9BCE9DE0B643}"/>
              </a:ext>
            </a:extLst>
          </p:cNvPr>
          <p:cNvGrpSpPr/>
          <p:nvPr userDrawn="1"/>
        </p:nvGrpSpPr>
        <p:grpSpPr>
          <a:xfrm>
            <a:off x="0" y="6236896"/>
            <a:ext cx="12192000" cy="621103"/>
            <a:chOff x="0" y="6236896"/>
            <a:chExt cx="12192000" cy="621103"/>
          </a:xfrm>
        </p:grpSpPr>
        <p:pic>
          <p:nvPicPr>
            <p:cNvPr id="8" name="Afbeelding 7">
              <a:extLst>
                <a:ext uri="{FF2B5EF4-FFF2-40B4-BE49-F238E27FC236}">
                  <a16:creationId xmlns:a16="http://schemas.microsoft.com/office/drawing/2014/main" id="{338AEB6C-124F-DAF7-257A-D5C533617D96}"/>
                </a:ext>
              </a:extLst>
            </p:cNvPr>
            <p:cNvPicPr>
              <a:picLocks noChangeAspect="1"/>
            </p:cNvPicPr>
            <p:nvPr/>
          </p:nvPicPr>
          <p:blipFill>
            <a:blip r:embed="rId13"/>
            <a:stretch>
              <a:fillRect/>
            </a:stretch>
          </p:blipFill>
          <p:spPr>
            <a:xfrm>
              <a:off x="3686629" y="6236897"/>
              <a:ext cx="8505371" cy="621102"/>
            </a:xfrm>
            <a:prstGeom prst="rect">
              <a:avLst/>
            </a:prstGeom>
          </p:spPr>
        </p:pic>
        <p:sp>
          <p:nvSpPr>
            <p:cNvPr id="9" name="Rechthoek 8">
              <a:extLst>
                <a:ext uri="{FF2B5EF4-FFF2-40B4-BE49-F238E27FC236}">
                  <a16:creationId xmlns:a16="http://schemas.microsoft.com/office/drawing/2014/main" id="{4874A9DE-32DC-E290-48E5-4D519D1236FF}"/>
                </a:ext>
              </a:extLst>
            </p:cNvPr>
            <p:cNvSpPr/>
            <p:nvPr/>
          </p:nvSpPr>
          <p:spPr>
            <a:xfrm>
              <a:off x="0" y="6236896"/>
              <a:ext cx="6016170" cy="62110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21847738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Rubik"/>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Fira Sans" panose="020B05030500000200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984BCF-E6B4-43CC-B210-E81211AD0CCC}" type="datetimeFigureOut">
              <a:rPr lang="nl-NL" smtClean="0"/>
              <a:t>26-1-2026</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55F53F-B51B-490F-996F-378DE6C3D4B2}" type="slidenum">
              <a:rPr lang="nl-NL" smtClean="0"/>
              <a:t>‹nr.›</a:t>
            </a:fld>
            <a:endParaRPr lang="nl-NL"/>
          </a:p>
        </p:txBody>
      </p:sp>
    </p:spTree>
    <p:extLst>
      <p:ext uri="{BB962C8B-B14F-4D97-AF65-F5344CB8AC3E}">
        <p14:creationId xmlns:p14="http://schemas.microsoft.com/office/powerpoint/2010/main" val="2767312827"/>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23.jpeg"/><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hyperlink" Target="https://www.nro.nl/onderzoeksprojecten/transitie-van-mbo-naar-hbo-wat-werkt-en-wat-versterkt" TargetMode="External"/><Relationship Id="rId4" Type="http://schemas.openxmlformats.org/officeDocument/2006/relationships/hyperlink" Target="https://www.mbohbonoordnederland.nl/kennisdeling/"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havohbo.nl/studievaardigheden/" TargetMode="External"/><Relationship Id="rId2" Type="http://schemas.openxmlformats.org/officeDocument/2006/relationships/hyperlink" Target="https://www.mbohbonoordnederland.nl/studievaardigheden/" TargetMode="External"/><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8.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3.jpeg"/><Relationship Id="rId3" Type="http://schemas.openxmlformats.org/officeDocument/2006/relationships/image" Target="../media/image6.jpeg"/><Relationship Id="rId7" Type="http://schemas.openxmlformats.org/officeDocument/2006/relationships/image" Target="../media/image9.jpeg"/><Relationship Id="rId12"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cid:image002.png@01D33123.C93582A0" TargetMode="External"/><Relationship Id="rId11" Type="http://schemas.openxmlformats.org/officeDocument/2006/relationships/image" Target="../media/image1.emf"/><Relationship Id="rId5" Type="http://schemas.openxmlformats.org/officeDocument/2006/relationships/image" Target="../media/image8.png"/><Relationship Id="rId10" Type="http://schemas.openxmlformats.org/officeDocument/2006/relationships/image" Target="cid:349f6bd9-66f6-4f33-90d4-4c85f5508766" TargetMode="External"/><Relationship Id="rId4" Type="http://schemas.openxmlformats.org/officeDocument/2006/relationships/image" Target="../media/image7.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8D09AD-56DC-723F-0385-E7D6A0C39B2F}"/>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B27D7B8B-E327-73B6-930E-8FB25786D4F7}"/>
              </a:ext>
            </a:extLst>
          </p:cNvPr>
          <p:cNvSpPr>
            <a:spLocks noGrp="1" noRot="1" noMove="1" noResize="1" noEditPoints="1" noAdjustHandles="1" noChangeArrowheads="1" noChangeShapeType="1"/>
          </p:cNvSpPr>
          <p:nvPr/>
        </p:nvSpPr>
        <p:spPr>
          <a:xfrm>
            <a:off x="0" y="-5723"/>
            <a:ext cx="12192000" cy="6863723"/>
          </a:xfrm>
          <a:custGeom>
            <a:avLst/>
            <a:gdLst/>
            <a:ahLst/>
            <a:cxnLst/>
            <a:rect l="l" t="t" r="r" b="b"/>
            <a:pathLst>
              <a:path w="18515839" h="10295585">
                <a:moveTo>
                  <a:pt x="0" y="0"/>
                </a:moveTo>
                <a:lnTo>
                  <a:pt x="18515839" y="0"/>
                </a:lnTo>
                <a:lnTo>
                  <a:pt x="18515839" y="10295585"/>
                </a:lnTo>
                <a:lnTo>
                  <a:pt x="0" y="10295585"/>
                </a:lnTo>
                <a:lnTo>
                  <a:pt x="0" y="0"/>
                </a:lnTo>
                <a:close/>
              </a:path>
            </a:pathLst>
          </a:custGeom>
          <a:blipFill>
            <a:blip r:embed="rId2"/>
            <a:stretch>
              <a:fillRect l="-19267" t="-16625" r="-23072" b="-13757"/>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Freeform 3">
            <a:extLst>
              <a:ext uri="{FF2B5EF4-FFF2-40B4-BE49-F238E27FC236}">
                <a16:creationId xmlns:a16="http://schemas.microsoft.com/office/drawing/2014/main" id="{15E7A76D-52B4-C069-15EC-B0E8D9B0C019}"/>
              </a:ext>
            </a:extLst>
          </p:cNvPr>
          <p:cNvSpPr>
            <a:spLocks noGrp="1" noRot="1" noMove="1" noResize="1" noEditPoints="1" noAdjustHandles="1" noChangeArrowheads="1" noChangeShapeType="1"/>
          </p:cNvSpPr>
          <p:nvPr/>
        </p:nvSpPr>
        <p:spPr>
          <a:xfrm>
            <a:off x="0" y="-11449"/>
            <a:ext cx="12192000" cy="6858000"/>
          </a:xfrm>
          <a:custGeom>
            <a:avLst/>
            <a:gdLst/>
            <a:ahLst/>
            <a:cxnLst/>
            <a:rect l="l" t="t" r="r" b="b"/>
            <a:pathLst>
              <a:path w="18426897" h="10287000">
                <a:moveTo>
                  <a:pt x="0" y="0"/>
                </a:moveTo>
                <a:lnTo>
                  <a:pt x="18426897" y="0"/>
                </a:lnTo>
                <a:lnTo>
                  <a:pt x="18426897" y="10287000"/>
                </a:lnTo>
                <a:lnTo>
                  <a:pt x="0" y="10287000"/>
                </a:lnTo>
                <a:lnTo>
                  <a:pt x="0" y="0"/>
                </a:lnTo>
                <a:close/>
              </a:path>
            </a:pathLst>
          </a:custGeom>
          <a:blipFill>
            <a:blip r:embed="rId3"/>
            <a:stretch>
              <a:fillRect l="-66023" t="-28699" r="-4197" b="-26603"/>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Freeform 4">
            <a:extLst>
              <a:ext uri="{FF2B5EF4-FFF2-40B4-BE49-F238E27FC236}">
                <a16:creationId xmlns:a16="http://schemas.microsoft.com/office/drawing/2014/main" id="{D7328588-4820-152B-A62E-4F25DD2EED53}"/>
              </a:ext>
            </a:extLst>
          </p:cNvPr>
          <p:cNvSpPr>
            <a:spLocks noGrp="1" noRot="1" noMove="1" noResize="1" noEditPoints="1" noAdjustHandles="1" noChangeArrowheads="1" noChangeShapeType="1"/>
          </p:cNvSpPr>
          <p:nvPr/>
        </p:nvSpPr>
        <p:spPr>
          <a:xfrm>
            <a:off x="0" y="-5724"/>
            <a:ext cx="4312118" cy="6857999"/>
          </a:xfrm>
          <a:custGeom>
            <a:avLst/>
            <a:gdLst/>
            <a:ahLst/>
            <a:cxnLst/>
            <a:rect l="l" t="t" r="r" b="b"/>
            <a:pathLst>
              <a:path w="6825249" h="10978607">
                <a:moveTo>
                  <a:pt x="0" y="0"/>
                </a:moveTo>
                <a:lnTo>
                  <a:pt x="6825249" y="0"/>
                </a:lnTo>
                <a:lnTo>
                  <a:pt x="6825249" y="10978607"/>
                </a:lnTo>
                <a:lnTo>
                  <a:pt x="0" y="10978607"/>
                </a:lnTo>
                <a:lnTo>
                  <a:pt x="0" y="0"/>
                </a:lnTo>
                <a:close/>
              </a:path>
            </a:pathLst>
          </a:custGeom>
          <a:blipFill>
            <a:blip r:embed="rId4">
              <a:alphaModFix amt="50000"/>
            </a:blip>
            <a:stretch>
              <a:fillRect l="-112346" r="-21234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itel 1">
            <a:extLst>
              <a:ext uri="{FF2B5EF4-FFF2-40B4-BE49-F238E27FC236}">
                <a16:creationId xmlns:a16="http://schemas.microsoft.com/office/drawing/2014/main" id="{A73E37CB-518E-8AFB-439D-14D61FC74E44}"/>
              </a:ext>
            </a:extLst>
          </p:cNvPr>
          <p:cNvSpPr txBox="1">
            <a:spLocks/>
          </p:cNvSpPr>
          <p:nvPr/>
        </p:nvSpPr>
        <p:spPr>
          <a:xfrm>
            <a:off x="3426594" y="1172897"/>
            <a:ext cx="8900160" cy="262831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nl-NL" sz="4800" b="1" i="0" u="none" strike="noStrike" kern="1200" cap="none" spc="0" normalizeH="0" baseline="0" noProof="0" dirty="0">
                <a:ln>
                  <a:noFill/>
                </a:ln>
                <a:solidFill>
                  <a:srgbClr val="3D3466"/>
                </a:solidFill>
                <a:effectLst/>
                <a:uLnTx/>
                <a:uFillTx/>
                <a:latin typeface="Arial" panose="020B0604020202020204" pitchFamily="34" charset="0"/>
                <a:ea typeface="+mj-ea"/>
                <a:cs typeface="Arial" panose="020B0604020202020204" pitchFamily="34" charset="0"/>
              </a:rPr>
              <a:t>Wat werkt en wat versterkt </a:t>
            </a:r>
            <a:r>
              <a:rPr kumimoji="0" lang="nl-NL" sz="4800" b="0" i="0" u="none" strike="noStrike" kern="1200" cap="none" spc="0" normalizeH="0" baseline="0" noProof="0" dirty="0">
                <a:ln>
                  <a:noFill/>
                </a:ln>
                <a:solidFill>
                  <a:srgbClr val="3D3466"/>
                </a:solidFill>
                <a:effectLst/>
                <a:uLnTx/>
                <a:uFillTx/>
                <a:latin typeface="Arial" panose="020B0604020202020204" pitchFamily="34" charset="0"/>
                <a:ea typeface="+mj-ea"/>
                <a:cs typeface="Arial" panose="020B0604020202020204" pitchFamily="34" charset="0"/>
              </a:rPr>
              <a:t>Lessen uit onderzoek voor </a:t>
            </a:r>
            <a:br>
              <a:rPr kumimoji="0" lang="nl-NL" sz="4800" b="0" i="0" u="none" strike="noStrike" kern="1200" cap="none" spc="0" normalizeH="0" baseline="0" noProof="0" dirty="0">
                <a:ln>
                  <a:noFill/>
                </a:ln>
                <a:solidFill>
                  <a:srgbClr val="3D3466"/>
                </a:solidFill>
                <a:effectLst/>
                <a:uLnTx/>
                <a:uFillTx/>
                <a:latin typeface="Arial" panose="020B0604020202020204" pitchFamily="34" charset="0"/>
                <a:ea typeface="+mj-ea"/>
                <a:cs typeface="Arial" panose="020B0604020202020204" pitchFamily="34" charset="0"/>
              </a:rPr>
            </a:br>
            <a:r>
              <a:rPr kumimoji="0" lang="nl-NL" sz="4800" b="0" i="0" u="none" strike="noStrike" kern="1200" cap="none" spc="0" normalizeH="0" baseline="0" noProof="0" dirty="0">
                <a:ln>
                  <a:noFill/>
                </a:ln>
                <a:solidFill>
                  <a:srgbClr val="3D3466"/>
                </a:solidFill>
                <a:effectLst/>
                <a:uLnTx/>
                <a:uFillTx/>
                <a:latin typeface="Arial" panose="020B0604020202020204" pitchFamily="34" charset="0"/>
                <a:ea typeface="+mj-ea"/>
                <a:cs typeface="Arial" panose="020B0604020202020204" pitchFamily="34" charset="0"/>
              </a:rPr>
              <a:t>een betere doorstroom</a:t>
            </a:r>
          </a:p>
        </p:txBody>
      </p:sp>
      <p:sp>
        <p:nvSpPr>
          <p:cNvPr id="6" name="Titel 1">
            <a:extLst>
              <a:ext uri="{FF2B5EF4-FFF2-40B4-BE49-F238E27FC236}">
                <a16:creationId xmlns:a16="http://schemas.microsoft.com/office/drawing/2014/main" id="{D1E2883C-72B0-3084-78DB-6E7A2AA017FD}"/>
              </a:ext>
            </a:extLst>
          </p:cNvPr>
          <p:cNvSpPr txBox="1">
            <a:spLocks/>
          </p:cNvSpPr>
          <p:nvPr/>
        </p:nvSpPr>
        <p:spPr>
          <a:xfrm>
            <a:off x="3426593" y="4149600"/>
            <a:ext cx="8765405" cy="1043797"/>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nl-NL" sz="3600" b="1" i="1" u="none" strike="noStrike" kern="1200" cap="none" spc="0" normalizeH="0" baseline="0" noProof="0" dirty="0">
                <a:ln>
                  <a:noFill/>
                </a:ln>
                <a:solidFill>
                  <a:srgbClr val="3D3466"/>
                </a:solidFill>
                <a:effectLst/>
                <a:uLnTx/>
                <a:uFillTx/>
                <a:latin typeface="Arial" panose="020B0604020202020204" pitchFamily="34" charset="0"/>
                <a:ea typeface="+mj-ea"/>
                <a:cs typeface="Arial" panose="020B0604020202020204" pitchFamily="34" charset="0"/>
              </a:rPr>
              <a:t>Jeanet Schuring</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nl-NL" sz="3600" b="1" i="1" u="none" strike="noStrike" kern="1200" cap="none" spc="0" normalizeH="0" baseline="0" noProof="0" dirty="0">
                <a:ln>
                  <a:noFill/>
                </a:ln>
                <a:solidFill>
                  <a:srgbClr val="3D3466"/>
                </a:solidFill>
                <a:effectLst/>
                <a:uLnTx/>
                <a:uFillTx/>
                <a:latin typeface="Arial" panose="020B0604020202020204" pitchFamily="34" charset="0"/>
                <a:ea typeface="+mj-ea"/>
                <a:cs typeface="Arial" panose="020B0604020202020204" pitchFamily="34" charset="0"/>
              </a:rPr>
              <a:t>Paulien Smidt</a:t>
            </a:r>
          </a:p>
        </p:txBody>
      </p:sp>
      <p:sp>
        <p:nvSpPr>
          <p:cNvPr id="7" name="Titel 1">
            <a:extLst>
              <a:ext uri="{FF2B5EF4-FFF2-40B4-BE49-F238E27FC236}">
                <a16:creationId xmlns:a16="http://schemas.microsoft.com/office/drawing/2014/main" id="{295FDA23-2768-9AA9-BA85-C9707A2A2A66}"/>
              </a:ext>
            </a:extLst>
          </p:cNvPr>
          <p:cNvSpPr txBox="1">
            <a:spLocks/>
          </p:cNvSpPr>
          <p:nvPr/>
        </p:nvSpPr>
        <p:spPr>
          <a:xfrm>
            <a:off x="3426594" y="561383"/>
            <a:ext cx="8765405" cy="59302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nl-NL" sz="3200" b="0"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Themasessie</a:t>
            </a:r>
          </a:p>
        </p:txBody>
      </p:sp>
      <p:sp>
        <p:nvSpPr>
          <p:cNvPr id="8" name="Titel 1">
            <a:extLst>
              <a:ext uri="{FF2B5EF4-FFF2-40B4-BE49-F238E27FC236}">
                <a16:creationId xmlns:a16="http://schemas.microsoft.com/office/drawing/2014/main" id="{E29B340F-D7A1-568E-69DB-14C19F2B21CC}"/>
              </a:ext>
            </a:extLst>
          </p:cNvPr>
          <p:cNvSpPr txBox="1">
            <a:spLocks/>
          </p:cNvSpPr>
          <p:nvPr/>
        </p:nvSpPr>
        <p:spPr>
          <a:xfrm>
            <a:off x="4638577" y="6202952"/>
            <a:ext cx="6482614" cy="59302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nl-NL" sz="2800" b="0"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#doorstroom2026</a:t>
            </a:r>
          </a:p>
        </p:txBody>
      </p:sp>
    </p:spTree>
    <p:extLst>
      <p:ext uri="{BB962C8B-B14F-4D97-AF65-F5344CB8AC3E}">
        <p14:creationId xmlns:p14="http://schemas.microsoft.com/office/powerpoint/2010/main" val="13891043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ECC2FE-2934-5CC9-2A04-F56552181048}"/>
              </a:ext>
            </a:extLst>
          </p:cNvPr>
          <p:cNvSpPr>
            <a:spLocks noGrp="1"/>
          </p:cNvSpPr>
          <p:nvPr>
            <p:ph type="title"/>
          </p:nvPr>
        </p:nvSpPr>
        <p:spPr>
          <a:xfrm>
            <a:off x="660400" y="298451"/>
            <a:ext cx="10575200" cy="381000"/>
          </a:xfrm>
        </p:spPr>
        <p:txBody>
          <a:bodyPr>
            <a:noAutofit/>
          </a:bodyPr>
          <a:lstStyle/>
          <a:p>
            <a:r>
              <a:rPr lang="nl-NL" sz="3600" dirty="0"/>
              <a:t>Onderzoeksmethoden</a:t>
            </a:r>
          </a:p>
        </p:txBody>
      </p:sp>
      <p:pic>
        <p:nvPicPr>
          <p:cNvPr id="3" name="Afbeelding 2">
            <a:extLst>
              <a:ext uri="{FF2B5EF4-FFF2-40B4-BE49-F238E27FC236}">
                <a16:creationId xmlns:a16="http://schemas.microsoft.com/office/drawing/2014/main" id="{46A6C433-36E8-B52F-B489-403470255DC3}"/>
              </a:ext>
            </a:extLst>
          </p:cNvPr>
          <p:cNvPicPr>
            <a:picLocks noChangeAspect="1"/>
          </p:cNvPicPr>
          <p:nvPr/>
        </p:nvPicPr>
        <p:blipFill>
          <a:blip r:embed="rId2"/>
          <a:stretch>
            <a:fillRect/>
          </a:stretch>
        </p:blipFill>
        <p:spPr>
          <a:xfrm>
            <a:off x="504825" y="762001"/>
            <a:ext cx="9991725" cy="6019800"/>
          </a:xfrm>
          <a:prstGeom prst="rect">
            <a:avLst/>
          </a:prstGeom>
        </p:spPr>
      </p:pic>
    </p:spTree>
    <p:extLst>
      <p:ext uri="{BB962C8B-B14F-4D97-AF65-F5344CB8AC3E}">
        <p14:creationId xmlns:p14="http://schemas.microsoft.com/office/powerpoint/2010/main" val="24071497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E754DA-94E3-7B2D-EBDD-DF470749E50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47157E3-4C11-7E9F-0D2E-E1B1760FC665}"/>
              </a:ext>
            </a:extLst>
          </p:cNvPr>
          <p:cNvSpPr>
            <a:spLocks noGrp="1"/>
          </p:cNvSpPr>
          <p:nvPr>
            <p:ph type="title" idx="4294967295"/>
          </p:nvPr>
        </p:nvSpPr>
        <p:spPr>
          <a:xfrm>
            <a:off x="720000" y="720000"/>
            <a:ext cx="10515600" cy="749300"/>
          </a:xfrm>
        </p:spPr>
        <p:txBody>
          <a:bodyPr>
            <a:normAutofit/>
          </a:bodyPr>
          <a:lstStyle/>
          <a:p>
            <a:pPr>
              <a:tabLst>
                <a:tab pos="6905625" algn="l"/>
              </a:tabLst>
            </a:pPr>
            <a:r>
              <a:rPr lang="nl-NL" sz="3600" b="1" dirty="0">
                <a:solidFill>
                  <a:srgbClr val="532857"/>
                </a:solidFill>
                <a:cs typeface="Rubik"/>
              </a:rPr>
              <a:t>Onderwijsactiviteiten in het mbo</a:t>
            </a:r>
            <a:endParaRPr lang="nl-NL" sz="3600" b="1" dirty="0">
              <a:solidFill>
                <a:srgbClr val="532857"/>
              </a:solidFill>
              <a:cs typeface="Rubik" pitchFamily="2" charset="-79"/>
            </a:endParaRPr>
          </a:p>
        </p:txBody>
      </p:sp>
      <p:grpSp>
        <p:nvGrpSpPr>
          <p:cNvPr id="4" name="Groep 3">
            <a:extLst>
              <a:ext uri="{FF2B5EF4-FFF2-40B4-BE49-F238E27FC236}">
                <a16:creationId xmlns:a16="http://schemas.microsoft.com/office/drawing/2014/main" id="{180C0771-FFE6-CD0E-FA3A-8BB91A6523C9}"/>
              </a:ext>
            </a:extLst>
          </p:cNvPr>
          <p:cNvGrpSpPr/>
          <p:nvPr/>
        </p:nvGrpSpPr>
        <p:grpSpPr>
          <a:xfrm>
            <a:off x="0" y="6236896"/>
            <a:ext cx="12192000" cy="621103"/>
            <a:chOff x="0" y="6236896"/>
            <a:chExt cx="12192000" cy="621103"/>
          </a:xfrm>
        </p:grpSpPr>
        <p:pic>
          <p:nvPicPr>
            <p:cNvPr id="6" name="Afbeelding 5">
              <a:extLst>
                <a:ext uri="{FF2B5EF4-FFF2-40B4-BE49-F238E27FC236}">
                  <a16:creationId xmlns:a16="http://schemas.microsoft.com/office/drawing/2014/main" id="{23964332-27A9-8C2B-95F7-27A9AD42AB6C}"/>
                </a:ext>
              </a:extLst>
            </p:cNvPr>
            <p:cNvPicPr>
              <a:picLocks noChangeAspect="1"/>
            </p:cNvPicPr>
            <p:nvPr/>
          </p:nvPicPr>
          <p:blipFill>
            <a:blip r:embed="rId3"/>
            <a:stretch>
              <a:fillRect/>
            </a:stretch>
          </p:blipFill>
          <p:spPr>
            <a:xfrm>
              <a:off x="3686629" y="6236897"/>
              <a:ext cx="8505371" cy="621102"/>
            </a:xfrm>
            <a:prstGeom prst="rect">
              <a:avLst/>
            </a:prstGeom>
          </p:spPr>
        </p:pic>
        <p:sp>
          <p:nvSpPr>
            <p:cNvPr id="8" name="Rechthoek 7">
              <a:extLst>
                <a:ext uri="{FF2B5EF4-FFF2-40B4-BE49-F238E27FC236}">
                  <a16:creationId xmlns:a16="http://schemas.microsoft.com/office/drawing/2014/main" id="{A5E1DE11-8C30-CDB8-B686-57B6F68EEA73}"/>
                </a:ext>
              </a:extLst>
            </p:cNvPr>
            <p:cNvSpPr/>
            <p:nvPr/>
          </p:nvSpPr>
          <p:spPr>
            <a:xfrm>
              <a:off x="0" y="6236896"/>
              <a:ext cx="6016170" cy="62110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 name="TextBox 2">
            <a:extLst>
              <a:ext uri="{FF2B5EF4-FFF2-40B4-BE49-F238E27FC236}">
                <a16:creationId xmlns:a16="http://schemas.microsoft.com/office/drawing/2014/main" id="{A05E7F69-7F37-F5D1-72C5-D0B245276471}"/>
              </a:ext>
            </a:extLst>
          </p:cNvPr>
          <p:cNvSpPr txBox="1"/>
          <p:nvPr/>
        </p:nvSpPr>
        <p:spPr>
          <a:xfrm>
            <a:off x="720000" y="1620000"/>
            <a:ext cx="9479805" cy="38605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30400" indent="-230400">
              <a:lnSpc>
                <a:spcPct val="90000"/>
              </a:lnSpc>
              <a:spcBef>
                <a:spcPts val="1000"/>
              </a:spcBef>
              <a:buFont typeface="Arial"/>
              <a:buChar char="•"/>
            </a:pPr>
            <a:r>
              <a:rPr lang="nl-NL" sz="2200" dirty="0">
                <a:latin typeface="Fira Sans" panose="020B0503050000020004" pitchFamily="34" charset="0"/>
              </a:rPr>
              <a:t>Alumnibijeenkomsten</a:t>
            </a:r>
          </a:p>
          <a:p>
            <a:pPr marL="230400" indent="-230400">
              <a:lnSpc>
                <a:spcPct val="90000"/>
              </a:lnSpc>
              <a:spcBef>
                <a:spcPts val="1000"/>
              </a:spcBef>
              <a:buFont typeface="Arial"/>
              <a:buChar char="•"/>
            </a:pPr>
            <a:r>
              <a:rPr lang="nl-NL" sz="2200" dirty="0">
                <a:latin typeface="Fira Sans" panose="020B0503050000020004" pitchFamily="34" charset="0"/>
              </a:rPr>
              <a:t>Coaching </a:t>
            </a:r>
          </a:p>
          <a:p>
            <a:pPr marL="230400" indent="-230400">
              <a:lnSpc>
                <a:spcPct val="90000"/>
              </a:lnSpc>
              <a:spcBef>
                <a:spcPts val="1000"/>
              </a:spcBef>
              <a:buFont typeface="Arial"/>
              <a:buChar char="•"/>
            </a:pPr>
            <a:r>
              <a:rPr lang="nl-NL" sz="2200" dirty="0">
                <a:latin typeface="Fira Sans" panose="020B0503050000020004" pitchFamily="34" charset="0"/>
              </a:rPr>
              <a:t>Excellentietraject</a:t>
            </a:r>
          </a:p>
          <a:p>
            <a:pPr marL="230400" indent="-230400">
              <a:lnSpc>
                <a:spcPct val="90000"/>
              </a:lnSpc>
              <a:spcBef>
                <a:spcPts val="1000"/>
              </a:spcBef>
              <a:buFont typeface="Arial"/>
              <a:buChar char="•"/>
            </a:pPr>
            <a:r>
              <a:rPr lang="nl-NL" sz="2200" dirty="0">
                <a:latin typeface="Fira Sans" panose="020B0503050000020004" pitchFamily="34" charset="0"/>
              </a:rPr>
              <a:t>Keuzedelen </a:t>
            </a:r>
          </a:p>
          <a:p>
            <a:pPr marL="230400" indent="-230400">
              <a:lnSpc>
                <a:spcPct val="90000"/>
              </a:lnSpc>
              <a:spcBef>
                <a:spcPts val="1000"/>
              </a:spcBef>
              <a:buFont typeface="Arial"/>
              <a:buChar char="•"/>
            </a:pPr>
            <a:r>
              <a:rPr lang="nl-NL" sz="2200" dirty="0">
                <a:latin typeface="Fira Sans" panose="020B0503050000020004" pitchFamily="34" charset="0"/>
              </a:rPr>
              <a:t>Opdracht in regulier vak </a:t>
            </a:r>
          </a:p>
          <a:p>
            <a:pPr marL="230400" indent="-230400">
              <a:lnSpc>
                <a:spcPct val="90000"/>
              </a:lnSpc>
              <a:spcBef>
                <a:spcPts val="1000"/>
              </a:spcBef>
              <a:buFont typeface="Arial"/>
              <a:buChar char="•"/>
            </a:pPr>
            <a:r>
              <a:rPr lang="nl-NL" sz="2200" dirty="0">
                <a:latin typeface="Fira Sans" panose="020B0503050000020004" pitchFamily="34" charset="0"/>
              </a:rPr>
              <a:t>Samenwerkingsvormen van mbo-, hbo- en wo-studenten</a:t>
            </a:r>
          </a:p>
          <a:p>
            <a:pPr marL="230400" indent="-230400">
              <a:lnSpc>
                <a:spcPct val="90000"/>
              </a:lnSpc>
              <a:spcBef>
                <a:spcPts val="1000"/>
              </a:spcBef>
              <a:buFont typeface="Arial"/>
              <a:buChar char="•"/>
            </a:pPr>
            <a:r>
              <a:rPr lang="nl-NL" sz="2200" dirty="0" err="1">
                <a:latin typeface="Fira Sans" panose="020B0503050000020004" pitchFamily="34" charset="0"/>
              </a:rPr>
              <a:t>Studieloopbaandag</a:t>
            </a:r>
            <a:endParaRPr lang="nl-NL" sz="2200" dirty="0">
              <a:latin typeface="Fira Sans" panose="020B0503050000020004" pitchFamily="34" charset="0"/>
            </a:endParaRPr>
          </a:p>
          <a:p>
            <a:pPr marL="230400" indent="-230400">
              <a:lnSpc>
                <a:spcPct val="90000"/>
              </a:lnSpc>
              <a:spcBef>
                <a:spcPts val="1000"/>
              </a:spcBef>
              <a:buFont typeface="Arial"/>
              <a:buChar char="•"/>
            </a:pPr>
            <a:r>
              <a:rPr lang="nl-NL" sz="2200" dirty="0">
                <a:latin typeface="Fira Sans" panose="020B0503050000020004" pitchFamily="34" charset="0"/>
              </a:rPr>
              <a:t>Volgen van een hbo-vak op het mbo </a:t>
            </a:r>
          </a:p>
          <a:p>
            <a:pPr marL="230400" indent="-230400">
              <a:lnSpc>
                <a:spcPct val="90000"/>
              </a:lnSpc>
              <a:spcBef>
                <a:spcPts val="1000"/>
              </a:spcBef>
              <a:buFont typeface="Arial"/>
              <a:buChar char="•"/>
            </a:pPr>
            <a:r>
              <a:rPr lang="nl-NL" sz="2200" dirty="0">
                <a:latin typeface="Fira Sans" panose="020B0503050000020004" pitchFamily="34" charset="0"/>
              </a:rPr>
              <a:t>Voorlichtingsactiviteiten </a:t>
            </a:r>
          </a:p>
        </p:txBody>
      </p:sp>
    </p:spTree>
    <p:extLst>
      <p:ext uri="{BB962C8B-B14F-4D97-AF65-F5344CB8AC3E}">
        <p14:creationId xmlns:p14="http://schemas.microsoft.com/office/powerpoint/2010/main" val="29044855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E754DA-94E3-7B2D-EBDD-DF470749E50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47157E3-4C11-7E9F-0D2E-E1B1760FC665}"/>
              </a:ext>
            </a:extLst>
          </p:cNvPr>
          <p:cNvSpPr>
            <a:spLocks noGrp="1"/>
          </p:cNvSpPr>
          <p:nvPr>
            <p:ph type="title" idx="4294967295"/>
          </p:nvPr>
        </p:nvSpPr>
        <p:spPr>
          <a:xfrm>
            <a:off x="720000" y="720000"/>
            <a:ext cx="10515600" cy="692150"/>
          </a:xfrm>
        </p:spPr>
        <p:txBody>
          <a:bodyPr>
            <a:noAutofit/>
          </a:bodyPr>
          <a:lstStyle/>
          <a:p>
            <a:r>
              <a:rPr lang="nl-NL" sz="3600" b="1" dirty="0">
                <a:solidFill>
                  <a:srgbClr val="532857"/>
                </a:solidFill>
                <a:cs typeface="Rubik"/>
              </a:rPr>
              <a:t>Onderwijsactiviteiten in het hbo</a:t>
            </a:r>
            <a:endParaRPr lang="nl-NL" sz="3600" b="1" dirty="0">
              <a:solidFill>
                <a:srgbClr val="532857"/>
              </a:solidFill>
              <a:cs typeface="Rubik" pitchFamily="2" charset="-79"/>
            </a:endParaRPr>
          </a:p>
        </p:txBody>
      </p:sp>
      <p:grpSp>
        <p:nvGrpSpPr>
          <p:cNvPr id="4" name="Groep 3">
            <a:extLst>
              <a:ext uri="{FF2B5EF4-FFF2-40B4-BE49-F238E27FC236}">
                <a16:creationId xmlns:a16="http://schemas.microsoft.com/office/drawing/2014/main" id="{180C0771-FFE6-CD0E-FA3A-8BB91A6523C9}"/>
              </a:ext>
            </a:extLst>
          </p:cNvPr>
          <p:cNvGrpSpPr/>
          <p:nvPr/>
        </p:nvGrpSpPr>
        <p:grpSpPr>
          <a:xfrm>
            <a:off x="0" y="6236896"/>
            <a:ext cx="12192000" cy="621103"/>
            <a:chOff x="0" y="6236896"/>
            <a:chExt cx="12192000" cy="621103"/>
          </a:xfrm>
        </p:grpSpPr>
        <p:pic>
          <p:nvPicPr>
            <p:cNvPr id="6" name="Afbeelding 5">
              <a:extLst>
                <a:ext uri="{FF2B5EF4-FFF2-40B4-BE49-F238E27FC236}">
                  <a16:creationId xmlns:a16="http://schemas.microsoft.com/office/drawing/2014/main" id="{23964332-27A9-8C2B-95F7-27A9AD42AB6C}"/>
                </a:ext>
              </a:extLst>
            </p:cNvPr>
            <p:cNvPicPr>
              <a:picLocks noChangeAspect="1"/>
            </p:cNvPicPr>
            <p:nvPr/>
          </p:nvPicPr>
          <p:blipFill>
            <a:blip r:embed="rId3"/>
            <a:stretch>
              <a:fillRect/>
            </a:stretch>
          </p:blipFill>
          <p:spPr>
            <a:xfrm>
              <a:off x="3686629" y="6236897"/>
              <a:ext cx="8505371" cy="621102"/>
            </a:xfrm>
            <a:prstGeom prst="rect">
              <a:avLst/>
            </a:prstGeom>
          </p:spPr>
        </p:pic>
        <p:sp>
          <p:nvSpPr>
            <p:cNvPr id="8" name="Rechthoek 7">
              <a:extLst>
                <a:ext uri="{FF2B5EF4-FFF2-40B4-BE49-F238E27FC236}">
                  <a16:creationId xmlns:a16="http://schemas.microsoft.com/office/drawing/2014/main" id="{A5E1DE11-8C30-CDB8-B686-57B6F68EEA73}"/>
                </a:ext>
              </a:extLst>
            </p:cNvPr>
            <p:cNvSpPr/>
            <p:nvPr/>
          </p:nvSpPr>
          <p:spPr>
            <a:xfrm>
              <a:off x="0" y="6236896"/>
              <a:ext cx="6016170" cy="62110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5" name="TextBox 4">
            <a:extLst>
              <a:ext uri="{FF2B5EF4-FFF2-40B4-BE49-F238E27FC236}">
                <a16:creationId xmlns:a16="http://schemas.microsoft.com/office/drawing/2014/main" id="{324CD03D-BB03-D417-130A-E2817F6FE713}"/>
              </a:ext>
            </a:extLst>
          </p:cNvPr>
          <p:cNvSpPr txBox="1"/>
          <p:nvPr/>
        </p:nvSpPr>
        <p:spPr>
          <a:xfrm>
            <a:off x="720000" y="1620000"/>
            <a:ext cx="10515600" cy="369844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30400" indent="-230400">
              <a:spcBef>
                <a:spcPts val="1000"/>
              </a:spcBef>
              <a:buFont typeface="Arial"/>
              <a:buChar char="•"/>
            </a:pPr>
            <a:r>
              <a:rPr lang="nl-NL" sz="2200" dirty="0">
                <a:latin typeface="Fira Sans" panose="020B0503050000020004" pitchFamily="34" charset="0"/>
              </a:rPr>
              <a:t>Studievaardigheden </a:t>
            </a:r>
          </a:p>
          <a:p>
            <a:pPr marL="230400" indent="-230400">
              <a:spcBef>
                <a:spcPts val="1000"/>
              </a:spcBef>
              <a:buFont typeface="Arial"/>
              <a:buChar char="•"/>
            </a:pPr>
            <a:r>
              <a:rPr lang="nl-NL" sz="2200" dirty="0">
                <a:latin typeface="Fira Sans" panose="020B0503050000020004" pitchFamily="34" charset="0"/>
              </a:rPr>
              <a:t>Peer-coaches of student-mentoren</a:t>
            </a:r>
          </a:p>
          <a:p>
            <a:pPr marL="230400" indent="-230400">
              <a:spcBef>
                <a:spcPts val="1000"/>
              </a:spcBef>
              <a:buFont typeface="Arial"/>
              <a:buChar char="•"/>
            </a:pPr>
            <a:r>
              <a:rPr lang="nl-NL" sz="2200" dirty="0">
                <a:latin typeface="Fira Sans" panose="020B0503050000020004" pitchFamily="34" charset="0"/>
              </a:rPr>
              <a:t>SLB- en POB-programma’s </a:t>
            </a:r>
            <a:r>
              <a:rPr lang="nl-NL" sz="1200" dirty="0">
                <a:latin typeface="Fira Sans" panose="020B0503050000020004" pitchFamily="34" charset="0"/>
              </a:rPr>
              <a:t>(=professionele ontwikkeling en begeleiding)</a:t>
            </a:r>
          </a:p>
          <a:p>
            <a:pPr marL="230400" indent="-230400">
              <a:spcBef>
                <a:spcPts val="1000"/>
              </a:spcBef>
              <a:buFont typeface="Arial"/>
              <a:buChar char="•"/>
            </a:pPr>
            <a:r>
              <a:rPr lang="nl-NL" sz="2200" dirty="0">
                <a:latin typeface="Fira Sans" panose="020B0503050000020004" pitchFamily="34" charset="0"/>
              </a:rPr>
              <a:t>Programmering: toetsing, differentiatie (leerbehoefte/niveau) </a:t>
            </a:r>
          </a:p>
          <a:p>
            <a:pPr marL="230400" indent="-230400">
              <a:spcBef>
                <a:spcPts val="1000"/>
              </a:spcBef>
              <a:buFont typeface="Arial"/>
              <a:buChar char="•"/>
            </a:pPr>
            <a:r>
              <a:rPr lang="nl-NL" sz="2200" dirty="0">
                <a:latin typeface="Fira Sans" panose="020B0503050000020004" pitchFamily="34" charset="0"/>
              </a:rPr>
              <a:t>Samenhang in het curriculum</a:t>
            </a:r>
          </a:p>
          <a:p>
            <a:pPr marL="230400" indent="-230400">
              <a:spcBef>
                <a:spcPts val="1000"/>
              </a:spcBef>
              <a:buFont typeface="Arial"/>
              <a:buChar char="•"/>
            </a:pPr>
            <a:r>
              <a:rPr lang="nl-NL" sz="2200" dirty="0" err="1">
                <a:latin typeface="Fira Sans" panose="020B0503050000020004" pitchFamily="34" charset="0"/>
              </a:rPr>
              <a:t>Communities</a:t>
            </a:r>
            <a:r>
              <a:rPr lang="nl-NL" sz="2200" dirty="0">
                <a:latin typeface="Fira Sans" panose="020B0503050000020004" pitchFamily="34" charset="0"/>
              </a:rPr>
              <a:t> of </a:t>
            </a:r>
            <a:r>
              <a:rPr lang="nl-NL" sz="2200" dirty="0" err="1">
                <a:latin typeface="Fira Sans" panose="020B0503050000020004" pitchFamily="34" charset="0"/>
              </a:rPr>
              <a:t>Learners</a:t>
            </a:r>
            <a:r>
              <a:rPr lang="nl-NL" sz="2200" dirty="0">
                <a:latin typeface="Fira Sans" panose="020B0503050000020004" pitchFamily="34" charset="0"/>
              </a:rPr>
              <a:t> (</a:t>
            </a:r>
            <a:r>
              <a:rPr lang="nl-NL" sz="2200" dirty="0" err="1">
                <a:latin typeface="Fira Sans" panose="020B0503050000020004" pitchFamily="34" charset="0"/>
              </a:rPr>
              <a:t>CoLs</a:t>
            </a:r>
            <a:r>
              <a:rPr lang="nl-NL" sz="2200" dirty="0">
                <a:latin typeface="Fira Sans" panose="020B0503050000020004" pitchFamily="34" charset="0"/>
              </a:rPr>
              <a:t>): vakoverstijgend, samenwerken</a:t>
            </a:r>
          </a:p>
          <a:p>
            <a:pPr marL="230400" indent="-230400">
              <a:spcBef>
                <a:spcPts val="1000"/>
              </a:spcBef>
              <a:buFont typeface="Arial"/>
              <a:buChar char="•"/>
            </a:pPr>
            <a:r>
              <a:rPr lang="nl-NL" sz="2200" dirty="0">
                <a:latin typeface="Fira Sans" panose="020B0503050000020004" pitchFamily="34" charset="0"/>
              </a:rPr>
              <a:t>Werktijd op school gekoppeld aan project/vak</a:t>
            </a:r>
          </a:p>
          <a:p>
            <a:pPr marL="230400" indent="-230400">
              <a:spcBef>
                <a:spcPts val="1000"/>
              </a:spcBef>
              <a:buFont typeface="Arial"/>
              <a:buChar char="•"/>
            </a:pPr>
            <a:endParaRPr lang="nl-NL" sz="2200" dirty="0">
              <a:latin typeface="Fira Sans" panose="020B0503050000020004" pitchFamily="34" charset="0"/>
            </a:endParaRPr>
          </a:p>
        </p:txBody>
      </p:sp>
    </p:spTree>
    <p:extLst>
      <p:ext uri="{BB962C8B-B14F-4D97-AF65-F5344CB8AC3E}">
        <p14:creationId xmlns:p14="http://schemas.microsoft.com/office/powerpoint/2010/main" val="29662582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E754DA-94E3-7B2D-EBDD-DF470749E50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47157E3-4C11-7E9F-0D2E-E1B1760FC665}"/>
              </a:ext>
            </a:extLst>
          </p:cNvPr>
          <p:cNvSpPr>
            <a:spLocks noGrp="1"/>
          </p:cNvSpPr>
          <p:nvPr>
            <p:ph type="title" idx="4294967295"/>
          </p:nvPr>
        </p:nvSpPr>
        <p:spPr>
          <a:xfrm>
            <a:off x="720000" y="723900"/>
            <a:ext cx="10515600" cy="866775"/>
          </a:xfrm>
        </p:spPr>
        <p:txBody>
          <a:bodyPr>
            <a:normAutofit fontScale="90000"/>
          </a:bodyPr>
          <a:lstStyle/>
          <a:p>
            <a:r>
              <a:rPr lang="nl-NL" b="1" dirty="0">
                <a:solidFill>
                  <a:srgbClr val="532857"/>
                </a:solidFill>
                <a:cs typeface="Rubik"/>
              </a:rPr>
              <a:t>Werkzame elementen mbo (1)</a:t>
            </a:r>
            <a:br>
              <a:rPr lang="nl-NL" b="1" dirty="0">
                <a:solidFill>
                  <a:srgbClr val="532857"/>
                </a:solidFill>
                <a:cs typeface="Rubik"/>
              </a:rPr>
            </a:br>
            <a:r>
              <a:rPr lang="nl-NL" sz="3100" b="1" dirty="0">
                <a:solidFill>
                  <a:srgbClr val="532857"/>
                </a:solidFill>
              </a:rPr>
              <a:t>volgens studenten, docenten</a:t>
            </a:r>
            <a:endParaRPr lang="nl-NL" sz="3100" b="1" dirty="0">
              <a:solidFill>
                <a:srgbClr val="532857"/>
              </a:solidFill>
              <a:cs typeface="Rubik" pitchFamily="2" charset="-79"/>
            </a:endParaRPr>
          </a:p>
        </p:txBody>
      </p:sp>
      <p:sp>
        <p:nvSpPr>
          <p:cNvPr id="3" name="Ondertitel 2">
            <a:extLst>
              <a:ext uri="{FF2B5EF4-FFF2-40B4-BE49-F238E27FC236}">
                <a16:creationId xmlns:a16="http://schemas.microsoft.com/office/drawing/2014/main" id="{28C03791-A70B-B213-418F-D8DC5FDD2005}"/>
              </a:ext>
            </a:extLst>
          </p:cNvPr>
          <p:cNvSpPr>
            <a:spLocks noGrp="1"/>
          </p:cNvSpPr>
          <p:nvPr>
            <p:ph idx="1"/>
          </p:nvPr>
        </p:nvSpPr>
        <p:spPr>
          <a:xfrm>
            <a:off x="725624" y="1943743"/>
            <a:ext cx="11033851" cy="4098723"/>
          </a:xfrm>
        </p:spPr>
        <p:txBody>
          <a:bodyPr vert="horz" lIns="91440" tIns="45720" rIns="91440" bIns="45720" rtlCol="0" anchor="t">
            <a:normAutofit/>
          </a:bodyPr>
          <a:lstStyle/>
          <a:p>
            <a:pPr>
              <a:lnSpc>
                <a:spcPct val="150000"/>
              </a:lnSpc>
            </a:pPr>
            <a:r>
              <a:rPr lang="nl-NL" sz="2200" dirty="0">
                <a:latin typeface="Fira Sans" panose="020B0503050000020004" pitchFamily="34" charset="0"/>
                <a:cs typeface="Rubik Medium"/>
              </a:rPr>
              <a:t>Oriëntatie op het hbo</a:t>
            </a:r>
          </a:p>
          <a:p>
            <a:pPr>
              <a:lnSpc>
                <a:spcPct val="150000"/>
              </a:lnSpc>
            </a:pPr>
            <a:r>
              <a:rPr lang="nl-NL" sz="2200" dirty="0">
                <a:latin typeface="Fira Sans" panose="020B0503050000020004" pitchFamily="34" charset="0"/>
                <a:cs typeface="Rubik Medium"/>
              </a:rPr>
              <a:t>Kennismak</a:t>
            </a:r>
            <a:r>
              <a:rPr lang="nl-NL" dirty="0">
                <a:cs typeface="Rubik Medium"/>
              </a:rPr>
              <a:t>en</a:t>
            </a:r>
            <a:r>
              <a:rPr lang="nl-NL" sz="2200" dirty="0">
                <a:latin typeface="Fira Sans" panose="020B0503050000020004" pitchFamily="34" charset="0"/>
                <a:cs typeface="Rubik Medium"/>
              </a:rPr>
              <a:t> </a:t>
            </a:r>
            <a:r>
              <a:rPr lang="nl-NL" dirty="0">
                <a:cs typeface="Rubik Medium"/>
              </a:rPr>
              <a:t>met hbo-</a:t>
            </a:r>
            <a:r>
              <a:rPr lang="nl-NL" sz="2200" dirty="0">
                <a:latin typeface="Fira Sans" panose="020B0503050000020004" pitchFamily="34" charset="0"/>
                <a:cs typeface="Rubik Medium"/>
              </a:rPr>
              <a:t>cultuur en -praktijk</a:t>
            </a:r>
          </a:p>
          <a:p>
            <a:pPr>
              <a:lnSpc>
                <a:spcPct val="150000"/>
              </a:lnSpc>
            </a:pPr>
            <a:r>
              <a:rPr lang="nl-NL" sz="2200" dirty="0">
                <a:latin typeface="Fira Sans" panose="020B0503050000020004" pitchFamily="34" charset="0"/>
                <a:cs typeface="Rubik Medium"/>
              </a:rPr>
              <a:t>Ervare</a:t>
            </a:r>
            <a:r>
              <a:rPr lang="nl-NL" dirty="0">
                <a:cs typeface="Rubik Medium"/>
              </a:rPr>
              <a:t>n van het hbo-onderwijs: </a:t>
            </a:r>
            <a:r>
              <a:rPr lang="nl-NL" sz="2200" dirty="0">
                <a:latin typeface="Fira Sans" panose="020B0503050000020004" pitchFamily="34" charset="0"/>
                <a:cs typeface="Rubik Medium"/>
              </a:rPr>
              <a:t>inhoud, onderwijsvorm en niveau</a:t>
            </a:r>
          </a:p>
          <a:p>
            <a:pPr>
              <a:lnSpc>
                <a:spcPct val="150000"/>
              </a:lnSpc>
            </a:pPr>
            <a:r>
              <a:rPr lang="nl-NL" sz="2200" dirty="0">
                <a:latin typeface="Fira Sans" panose="020B0503050000020004" pitchFamily="34" charset="0"/>
                <a:cs typeface="Rubik Medium"/>
              </a:rPr>
              <a:t>Kennismaken met de hbo-beroepspraktijk</a:t>
            </a:r>
          </a:p>
          <a:p>
            <a:pPr>
              <a:lnSpc>
                <a:spcPct val="150000"/>
              </a:lnSpc>
            </a:pPr>
            <a:r>
              <a:rPr lang="nl-NL" sz="2200" dirty="0">
                <a:latin typeface="Fira Sans" panose="020B0503050000020004" pitchFamily="34" charset="0"/>
                <a:cs typeface="Rubik Medium"/>
              </a:rPr>
              <a:t>Vergroten studievaardigheden (samenwerken, omgaan met veel stof, onderzoeken)</a:t>
            </a:r>
          </a:p>
          <a:p>
            <a:pPr>
              <a:lnSpc>
                <a:spcPct val="150000"/>
              </a:lnSpc>
            </a:pPr>
            <a:r>
              <a:rPr lang="nl-NL" sz="2200" dirty="0">
                <a:latin typeface="Fira Sans" panose="020B0503050000020004" pitchFamily="34" charset="0"/>
                <a:cs typeface="Rubik Medium"/>
              </a:rPr>
              <a:t>Vergroten kennis over praktische en financiële zaken</a:t>
            </a:r>
          </a:p>
          <a:p>
            <a:endParaRPr lang="nl-NL" sz="2200" dirty="0">
              <a:latin typeface="Fira Sans" panose="020B0503050000020004" pitchFamily="34" charset="0"/>
              <a:cs typeface="Rubik Medium"/>
            </a:endParaRPr>
          </a:p>
        </p:txBody>
      </p:sp>
      <p:grpSp>
        <p:nvGrpSpPr>
          <p:cNvPr id="4" name="Groep 3">
            <a:extLst>
              <a:ext uri="{FF2B5EF4-FFF2-40B4-BE49-F238E27FC236}">
                <a16:creationId xmlns:a16="http://schemas.microsoft.com/office/drawing/2014/main" id="{180C0771-FFE6-CD0E-FA3A-8BB91A6523C9}"/>
              </a:ext>
            </a:extLst>
          </p:cNvPr>
          <p:cNvGrpSpPr/>
          <p:nvPr/>
        </p:nvGrpSpPr>
        <p:grpSpPr>
          <a:xfrm>
            <a:off x="0" y="6236896"/>
            <a:ext cx="12192000" cy="621103"/>
            <a:chOff x="0" y="6236896"/>
            <a:chExt cx="12192000" cy="621103"/>
          </a:xfrm>
        </p:grpSpPr>
        <p:pic>
          <p:nvPicPr>
            <p:cNvPr id="6" name="Afbeelding 5">
              <a:extLst>
                <a:ext uri="{FF2B5EF4-FFF2-40B4-BE49-F238E27FC236}">
                  <a16:creationId xmlns:a16="http://schemas.microsoft.com/office/drawing/2014/main" id="{23964332-27A9-8C2B-95F7-27A9AD42AB6C}"/>
                </a:ext>
              </a:extLst>
            </p:cNvPr>
            <p:cNvPicPr>
              <a:picLocks noChangeAspect="1"/>
            </p:cNvPicPr>
            <p:nvPr/>
          </p:nvPicPr>
          <p:blipFill>
            <a:blip r:embed="rId3"/>
            <a:stretch>
              <a:fillRect/>
            </a:stretch>
          </p:blipFill>
          <p:spPr>
            <a:xfrm>
              <a:off x="3686629" y="6236897"/>
              <a:ext cx="8505371" cy="621102"/>
            </a:xfrm>
            <a:prstGeom prst="rect">
              <a:avLst/>
            </a:prstGeom>
          </p:spPr>
        </p:pic>
        <p:sp>
          <p:nvSpPr>
            <p:cNvPr id="8" name="Rechthoek 7">
              <a:extLst>
                <a:ext uri="{FF2B5EF4-FFF2-40B4-BE49-F238E27FC236}">
                  <a16:creationId xmlns:a16="http://schemas.microsoft.com/office/drawing/2014/main" id="{A5E1DE11-8C30-CDB8-B686-57B6F68EEA73}"/>
                </a:ext>
              </a:extLst>
            </p:cNvPr>
            <p:cNvSpPr/>
            <p:nvPr/>
          </p:nvSpPr>
          <p:spPr>
            <a:xfrm>
              <a:off x="0" y="6236896"/>
              <a:ext cx="6016170" cy="62110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7" name="Afbeelding 6">
            <a:extLst>
              <a:ext uri="{FF2B5EF4-FFF2-40B4-BE49-F238E27FC236}">
                <a16:creationId xmlns:a16="http://schemas.microsoft.com/office/drawing/2014/main" id="{D7FA70C0-B57F-0526-66CF-09139983BC11}"/>
              </a:ext>
            </a:extLst>
          </p:cNvPr>
          <p:cNvPicPr>
            <a:picLocks noChangeAspect="1"/>
          </p:cNvPicPr>
          <p:nvPr/>
        </p:nvPicPr>
        <p:blipFill>
          <a:blip r:embed="rId4"/>
          <a:stretch>
            <a:fillRect/>
          </a:stretch>
        </p:blipFill>
        <p:spPr>
          <a:xfrm>
            <a:off x="9324802" y="1076968"/>
            <a:ext cx="3078480" cy="2750820"/>
          </a:xfrm>
          <a:prstGeom prst="rect">
            <a:avLst/>
          </a:prstGeom>
        </p:spPr>
      </p:pic>
    </p:spTree>
    <p:extLst>
      <p:ext uri="{BB962C8B-B14F-4D97-AF65-F5344CB8AC3E}">
        <p14:creationId xmlns:p14="http://schemas.microsoft.com/office/powerpoint/2010/main" val="31013194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E754DA-94E3-7B2D-EBDD-DF470749E50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47157E3-4C11-7E9F-0D2E-E1B1760FC665}"/>
              </a:ext>
            </a:extLst>
          </p:cNvPr>
          <p:cNvSpPr>
            <a:spLocks noGrp="1"/>
          </p:cNvSpPr>
          <p:nvPr>
            <p:ph type="title" idx="4294967295"/>
          </p:nvPr>
        </p:nvSpPr>
        <p:spPr>
          <a:xfrm>
            <a:off x="720000" y="720000"/>
            <a:ext cx="10515600" cy="625475"/>
          </a:xfrm>
        </p:spPr>
        <p:txBody>
          <a:bodyPr>
            <a:noAutofit/>
          </a:bodyPr>
          <a:lstStyle/>
          <a:p>
            <a:r>
              <a:rPr lang="nl-NL" b="1">
                <a:solidFill>
                  <a:srgbClr val="532857"/>
                </a:solidFill>
                <a:latin typeface="+mn-lt"/>
                <a:cs typeface="Rubik"/>
              </a:rPr>
              <a:t>Werkzame elementen mbo (2)</a:t>
            </a:r>
            <a:endParaRPr lang="nl-NL" b="1">
              <a:solidFill>
                <a:srgbClr val="532857"/>
              </a:solidFill>
              <a:latin typeface="+mn-lt"/>
              <a:cs typeface="Rubik" pitchFamily="2" charset="-79"/>
            </a:endParaRPr>
          </a:p>
        </p:txBody>
      </p:sp>
      <p:sp>
        <p:nvSpPr>
          <p:cNvPr id="3" name="Ondertitel 2">
            <a:extLst>
              <a:ext uri="{FF2B5EF4-FFF2-40B4-BE49-F238E27FC236}">
                <a16:creationId xmlns:a16="http://schemas.microsoft.com/office/drawing/2014/main" id="{28C03791-A70B-B213-418F-D8DC5FDD2005}"/>
              </a:ext>
            </a:extLst>
          </p:cNvPr>
          <p:cNvSpPr>
            <a:spLocks noGrp="1"/>
          </p:cNvSpPr>
          <p:nvPr>
            <p:ph idx="1"/>
          </p:nvPr>
        </p:nvSpPr>
        <p:spPr>
          <a:xfrm>
            <a:off x="758370" y="1828800"/>
            <a:ext cx="10515600" cy="4309200"/>
          </a:xfrm>
        </p:spPr>
        <p:txBody>
          <a:bodyPr vert="horz" lIns="91440" tIns="45720" rIns="91440" bIns="45720" rtlCol="0" anchor="t">
            <a:normAutofit/>
          </a:bodyPr>
          <a:lstStyle/>
          <a:p>
            <a:pPr marL="228600" marR="0" lvl="0" indent="-228600"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nl-NL" sz="2200" b="0" i="0" u="none" strike="noStrike" kern="1200" cap="none" spc="0" normalizeH="0" baseline="0" noProof="0" dirty="0">
                <a:ln>
                  <a:noFill/>
                </a:ln>
                <a:solidFill>
                  <a:srgbClr val="58365D"/>
                </a:solidFill>
                <a:effectLst/>
                <a:uLnTx/>
                <a:uFillTx/>
                <a:latin typeface="Fira Sans"/>
                <a:ea typeface="+mn-ea"/>
                <a:cs typeface="Rubik Medium"/>
              </a:rPr>
              <a:t>Begeleiding docent: inhoudelijke oriëntatie, zelfinzicht, zelfvertrouwen</a:t>
            </a:r>
          </a:p>
          <a:p>
            <a:pPr marL="228600" marR="0" lvl="0" indent="-228600"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nl-NL" sz="2200" b="0" i="0" u="none" strike="noStrike" kern="1200" cap="none" spc="0" normalizeH="0" baseline="0" noProof="0" dirty="0">
                <a:ln>
                  <a:noFill/>
                </a:ln>
                <a:solidFill>
                  <a:srgbClr val="58365D"/>
                </a:solidFill>
                <a:effectLst/>
                <a:uLnTx/>
                <a:uFillTx/>
                <a:latin typeface="Fira Sans"/>
                <a:ea typeface="+mn-ea"/>
                <a:cs typeface="Rubik Medium"/>
              </a:rPr>
              <a:t>Interactie met </a:t>
            </a:r>
            <a:r>
              <a:rPr kumimoji="0" lang="nl-NL" sz="2200" b="0" i="0" u="none" strike="noStrike" kern="1200" cap="none" spc="0" normalizeH="0" baseline="0" noProof="0" dirty="0" err="1">
                <a:ln>
                  <a:noFill/>
                </a:ln>
                <a:solidFill>
                  <a:srgbClr val="58365D"/>
                </a:solidFill>
                <a:effectLst/>
                <a:uLnTx/>
                <a:uFillTx/>
                <a:latin typeface="Fira Sans"/>
                <a:ea typeface="+mn-ea"/>
                <a:cs typeface="Rubik Medium"/>
              </a:rPr>
              <a:t>peers</a:t>
            </a:r>
            <a:r>
              <a:rPr kumimoji="0" lang="nl-NL" sz="2200" b="0" i="0" u="none" strike="noStrike" kern="1200" cap="none" spc="0" normalizeH="0" baseline="0" noProof="0" dirty="0">
                <a:ln>
                  <a:noFill/>
                </a:ln>
                <a:solidFill>
                  <a:srgbClr val="58365D"/>
                </a:solidFill>
                <a:effectLst/>
                <a:uLnTx/>
                <a:uFillTx/>
                <a:latin typeface="Fira Sans"/>
                <a:ea typeface="+mn-ea"/>
                <a:cs typeface="Rubik Medium"/>
              </a:rPr>
              <a:t> en alumni</a:t>
            </a:r>
          </a:p>
          <a:p>
            <a:pPr>
              <a:lnSpc>
                <a:spcPct val="150000"/>
              </a:lnSpc>
            </a:pPr>
            <a:r>
              <a:rPr lang="nl-NL" sz="2200" dirty="0">
                <a:cs typeface="Rubik Medium"/>
              </a:rPr>
              <a:t>Goede samenwerking van mbo- en hbo-docenten</a:t>
            </a:r>
          </a:p>
          <a:p>
            <a:pPr marL="228600" marR="0" lvl="0" indent="-228600"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nl-NL" sz="2200" b="0" i="0" u="none" strike="noStrike" kern="1200" cap="none" spc="0" normalizeH="0" baseline="0" noProof="0" dirty="0">
                <a:ln>
                  <a:noFill/>
                </a:ln>
                <a:solidFill>
                  <a:srgbClr val="58365D"/>
                </a:solidFill>
                <a:effectLst/>
                <a:uLnTx/>
                <a:uFillTx/>
                <a:latin typeface="Fira Sans"/>
                <a:ea typeface="+mn-ea"/>
                <a:cs typeface="Rubik Medium"/>
              </a:rPr>
              <a:t>Gezamenlijke opdrachten/oriënterende activiteiten in het hbo</a:t>
            </a:r>
          </a:p>
          <a:p>
            <a:pPr>
              <a:lnSpc>
                <a:spcPct val="150000"/>
              </a:lnSpc>
            </a:pPr>
            <a:r>
              <a:rPr lang="nl-NL" sz="2200" dirty="0">
                <a:latin typeface="Fira Sans"/>
                <a:cs typeface="Rubik Medium"/>
              </a:rPr>
              <a:t>Gastlessen van hbo-docenten</a:t>
            </a:r>
          </a:p>
          <a:p>
            <a:pPr>
              <a:lnSpc>
                <a:spcPct val="150000"/>
              </a:lnSpc>
            </a:pPr>
            <a:r>
              <a:rPr lang="nl-NL" sz="2200" dirty="0">
                <a:latin typeface="Fira Sans"/>
                <a:cs typeface="Rubik Medium"/>
              </a:rPr>
              <a:t>Doordachte programmering (bijv. bepaalde LOB-activiteiten in laatste jaar)</a:t>
            </a:r>
          </a:p>
          <a:p>
            <a:endParaRPr lang="nl-NL" sz="2200" dirty="0">
              <a:latin typeface="Fira Sans"/>
              <a:cs typeface="Rubik Medium"/>
            </a:endParaRPr>
          </a:p>
          <a:p>
            <a:endParaRPr lang="nl-NL" sz="2200" dirty="0">
              <a:latin typeface="Fira Sans" panose="020B0503050000020004" pitchFamily="34" charset="0"/>
              <a:cs typeface="Rubik Medium"/>
            </a:endParaRPr>
          </a:p>
          <a:p>
            <a:endParaRPr lang="nl-NL" sz="2200" dirty="0">
              <a:latin typeface="Fira Sans" panose="020B0503050000020004" pitchFamily="34" charset="0"/>
              <a:cs typeface="Rubik Medium"/>
            </a:endParaRPr>
          </a:p>
        </p:txBody>
      </p:sp>
      <p:grpSp>
        <p:nvGrpSpPr>
          <p:cNvPr id="4" name="Groep 3">
            <a:extLst>
              <a:ext uri="{FF2B5EF4-FFF2-40B4-BE49-F238E27FC236}">
                <a16:creationId xmlns:a16="http://schemas.microsoft.com/office/drawing/2014/main" id="{180C0771-FFE6-CD0E-FA3A-8BB91A6523C9}"/>
              </a:ext>
            </a:extLst>
          </p:cNvPr>
          <p:cNvGrpSpPr/>
          <p:nvPr/>
        </p:nvGrpSpPr>
        <p:grpSpPr>
          <a:xfrm>
            <a:off x="0" y="6236896"/>
            <a:ext cx="12192000" cy="621103"/>
            <a:chOff x="0" y="6236896"/>
            <a:chExt cx="12192000" cy="621103"/>
          </a:xfrm>
        </p:grpSpPr>
        <p:pic>
          <p:nvPicPr>
            <p:cNvPr id="6" name="Afbeelding 5">
              <a:extLst>
                <a:ext uri="{FF2B5EF4-FFF2-40B4-BE49-F238E27FC236}">
                  <a16:creationId xmlns:a16="http://schemas.microsoft.com/office/drawing/2014/main" id="{23964332-27A9-8C2B-95F7-27A9AD42AB6C}"/>
                </a:ext>
              </a:extLst>
            </p:cNvPr>
            <p:cNvPicPr>
              <a:picLocks noChangeAspect="1"/>
            </p:cNvPicPr>
            <p:nvPr/>
          </p:nvPicPr>
          <p:blipFill>
            <a:blip r:embed="rId3"/>
            <a:stretch>
              <a:fillRect/>
            </a:stretch>
          </p:blipFill>
          <p:spPr>
            <a:xfrm>
              <a:off x="3686629" y="6236897"/>
              <a:ext cx="8505371" cy="621102"/>
            </a:xfrm>
            <a:prstGeom prst="rect">
              <a:avLst/>
            </a:prstGeom>
          </p:spPr>
        </p:pic>
        <p:sp>
          <p:nvSpPr>
            <p:cNvPr id="8" name="Rechthoek 7">
              <a:extLst>
                <a:ext uri="{FF2B5EF4-FFF2-40B4-BE49-F238E27FC236}">
                  <a16:creationId xmlns:a16="http://schemas.microsoft.com/office/drawing/2014/main" id="{A5E1DE11-8C30-CDB8-B686-57B6F68EEA73}"/>
                </a:ext>
              </a:extLst>
            </p:cNvPr>
            <p:cNvSpPr/>
            <p:nvPr/>
          </p:nvSpPr>
          <p:spPr>
            <a:xfrm>
              <a:off x="0" y="6236896"/>
              <a:ext cx="6016170" cy="62110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5" name="Afbeelding 4">
            <a:extLst>
              <a:ext uri="{FF2B5EF4-FFF2-40B4-BE49-F238E27FC236}">
                <a16:creationId xmlns:a16="http://schemas.microsoft.com/office/drawing/2014/main" id="{DD883CA5-F698-670E-E74D-C1EC8C1C7567}"/>
              </a:ext>
            </a:extLst>
          </p:cNvPr>
          <p:cNvPicPr>
            <a:picLocks noChangeAspect="1"/>
          </p:cNvPicPr>
          <p:nvPr/>
        </p:nvPicPr>
        <p:blipFill>
          <a:blip r:embed="rId4"/>
          <a:stretch>
            <a:fillRect/>
          </a:stretch>
        </p:blipFill>
        <p:spPr>
          <a:xfrm>
            <a:off x="10096500" y="952500"/>
            <a:ext cx="1814830" cy="2552700"/>
          </a:xfrm>
          <a:prstGeom prst="rect">
            <a:avLst/>
          </a:prstGeom>
        </p:spPr>
      </p:pic>
    </p:spTree>
    <p:extLst>
      <p:ext uri="{BB962C8B-B14F-4D97-AF65-F5344CB8AC3E}">
        <p14:creationId xmlns:p14="http://schemas.microsoft.com/office/powerpoint/2010/main" val="12340692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E754DA-94E3-7B2D-EBDD-DF470749E50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47157E3-4C11-7E9F-0D2E-E1B1760FC665}"/>
              </a:ext>
            </a:extLst>
          </p:cNvPr>
          <p:cNvSpPr>
            <a:spLocks noGrp="1"/>
          </p:cNvSpPr>
          <p:nvPr>
            <p:ph type="title" idx="4294967295"/>
          </p:nvPr>
        </p:nvSpPr>
        <p:spPr>
          <a:xfrm>
            <a:off x="720000" y="720000"/>
            <a:ext cx="10515600" cy="644525"/>
          </a:xfrm>
        </p:spPr>
        <p:txBody>
          <a:bodyPr>
            <a:noAutofit/>
          </a:bodyPr>
          <a:lstStyle/>
          <a:p>
            <a:r>
              <a:rPr lang="nl-NL" b="1" dirty="0">
                <a:solidFill>
                  <a:srgbClr val="532857"/>
                </a:solidFill>
                <a:cs typeface="Rubik"/>
              </a:rPr>
              <a:t>Effecten in het mbo </a:t>
            </a:r>
            <a:r>
              <a:rPr lang="nl-NL" sz="2800" b="1" dirty="0">
                <a:solidFill>
                  <a:srgbClr val="532857"/>
                </a:solidFill>
              </a:rPr>
              <a:t>(terugblik 1</a:t>
            </a:r>
            <a:r>
              <a:rPr lang="nl-NL" sz="2800" b="1" baseline="30000" dirty="0">
                <a:solidFill>
                  <a:srgbClr val="532857"/>
                </a:solidFill>
              </a:rPr>
              <a:t>e</a:t>
            </a:r>
            <a:r>
              <a:rPr lang="nl-NL" sz="2800" b="1" dirty="0">
                <a:solidFill>
                  <a:srgbClr val="532857"/>
                </a:solidFill>
              </a:rPr>
              <a:t> jaar hbo)</a:t>
            </a:r>
            <a:endParaRPr lang="nl-NL" sz="2800" b="1" dirty="0">
              <a:solidFill>
                <a:srgbClr val="532857"/>
              </a:solidFill>
              <a:cs typeface="Rubik" pitchFamily="2" charset="-79"/>
            </a:endParaRPr>
          </a:p>
        </p:txBody>
      </p:sp>
      <p:sp>
        <p:nvSpPr>
          <p:cNvPr id="3" name="Ondertitel 2">
            <a:extLst>
              <a:ext uri="{FF2B5EF4-FFF2-40B4-BE49-F238E27FC236}">
                <a16:creationId xmlns:a16="http://schemas.microsoft.com/office/drawing/2014/main" id="{28C03791-A70B-B213-418F-D8DC5FDD2005}"/>
              </a:ext>
            </a:extLst>
          </p:cNvPr>
          <p:cNvSpPr>
            <a:spLocks noGrp="1"/>
          </p:cNvSpPr>
          <p:nvPr>
            <p:ph idx="1"/>
          </p:nvPr>
        </p:nvSpPr>
        <p:spPr>
          <a:xfrm>
            <a:off x="809624" y="1524000"/>
            <a:ext cx="10756029" cy="4405504"/>
          </a:xfrm>
        </p:spPr>
        <p:txBody>
          <a:bodyPr vert="horz" lIns="91440" tIns="45720" rIns="91440" bIns="45720" rtlCol="0" anchor="t">
            <a:normAutofit/>
          </a:bodyPr>
          <a:lstStyle/>
          <a:p>
            <a:pPr marL="0" indent="0">
              <a:buNone/>
            </a:pPr>
            <a:r>
              <a:rPr lang="nl-NL" sz="2200" b="1" dirty="0">
                <a:solidFill>
                  <a:srgbClr val="532857"/>
                </a:solidFill>
                <a:latin typeface="Fira Sans" panose="020B0503050000020004" pitchFamily="34" charset="0"/>
                <a:ea typeface="Fira Sans Medium" panose="020B0503050000020004" pitchFamily="34" charset="0"/>
                <a:cs typeface="Rubik Medium" pitchFamily="2" charset="-79"/>
              </a:rPr>
              <a:t>Wat werkt voor wie, onder welke omstandigheden en waarom? Vaakst genoemd:</a:t>
            </a:r>
          </a:p>
          <a:p>
            <a:pPr marL="342900" indent="-342900"/>
            <a:r>
              <a:rPr lang="nl-NL" sz="2200" dirty="0">
                <a:solidFill>
                  <a:srgbClr val="532857"/>
                </a:solidFill>
                <a:latin typeface="Fira Sans" panose="020B0503050000020004" pitchFamily="34" charset="0"/>
                <a:ea typeface="Fira Sans Medium" panose="020B0503050000020004" pitchFamily="34" charset="0"/>
                <a:cs typeface="Rubik Medium" pitchFamily="2" charset="-79"/>
              </a:rPr>
              <a:t>Individuele gesprekken</a:t>
            </a:r>
          </a:p>
          <a:p>
            <a:pPr marL="342900" indent="-342900"/>
            <a:r>
              <a:rPr lang="nl-NL" sz="2200" dirty="0">
                <a:solidFill>
                  <a:srgbClr val="532857"/>
                </a:solidFill>
                <a:latin typeface="Fira Sans" panose="020B0503050000020004" pitchFamily="34" charset="0"/>
                <a:ea typeface="Fira Sans Medium" panose="020B0503050000020004" pitchFamily="34" charset="0"/>
                <a:cs typeface="Rubik Medium" pitchFamily="2" charset="-79"/>
              </a:rPr>
              <a:t>Doorstroomkeuzedelen</a:t>
            </a:r>
          </a:p>
          <a:p>
            <a:pPr marL="342900" indent="-342900"/>
            <a:r>
              <a:rPr lang="nl-NL" sz="2200" dirty="0">
                <a:solidFill>
                  <a:srgbClr val="532857"/>
                </a:solidFill>
                <a:latin typeface="Fira Sans" panose="020B0503050000020004" pitchFamily="34" charset="0"/>
                <a:ea typeface="Fira Sans Medium" panose="020B0503050000020004" pitchFamily="34" charset="0"/>
                <a:cs typeface="Rubik Medium" pitchFamily="2" charset="-79"/>
              </a:rPr>
              <a:t>LOB (open dag, </a:t>
            </a:r>
            <a:r>
              <a:rPr lang="nl-NL" sz="2200" dirty="0" err="1">
                <a:solidFill>
                  <a:srgbClr val="532857"/>
                </a:solidFill>
                <a:latin typeface="Fira Sans" panose="020B0503050000020004" pitchFamily="34" charset="0"/>
                <a:ea typeface="Fira Sans Medium" panose="020B0503050000020004" pitchFamily="34" charset="0"/>
                <a:cs typeface="Rubik Medium" pitchFamily="2" charset="-79"/>
              </a:rPr>
              <a:t>meeloopdag</a:t>
            </a:r>
            <a:r>
              <a:rPr lang="nl-NL" sz="2200" dirty="0">
                <a:solidFill>
                  <a:srgbClr val="532857"/>
                </a:solidFill>
                <a:latin typeface="Fira Sans" panose="020B0503050000020004" pitchFamily="34" charset="0"/>
                <a:ea typeface="Fira Sans Medium" panose="020B0503050000020004" pitchFamily="34" charset="0"/>
                <a:cs typeface="Rubik Medium" pitchFamily="2" charset="-79"/>
              </a:rPr>
              <a:t> </a:t>
            </a:r>
            <a:r>
              <a:rPr lang="nl-NL" sz="2200" dirty="0" err="1">
                <a:solidFill>
                  <a:srgbClr val="532857"/>
                </a:solidFill>
                <a:latin typeface="Fira Sans" panose="020B0503050000020004" pitchFamily="34" charset="0"/>
                <a:ea typeface="Fira Sans Medium" panose="020B0503050000020004" pitchFamily="34" charset="0"/>
                <a:cs typeface="Rubik Medium" pitchFamily="2" charset="-79"/>
              </a:rPr>
              <a:t>etc</a:t>
            </a:r>
            <a:r>
              <a:rPr lang="nl-NL" dirty="0">
                <a:solidFill>
                  <a:srgbClr val="532857"/>
                </a:solidFill>
                <a:ea typeface="Fira Sans Medium" panose="020B0503050000020004" pitchFamily="34" charset="0"/>
                <a:cs typeface="Rubik Medium" pitchFamily="2" charset="-79"/>
              </a:rPr>
              <a:t>)</a:t>
            </a:r>
            <a:endParaRPr lang="nl-NL" sz="2200" dirty="0">
              <a:solidFill>
                <a:srgbClr val="532857"/>
              </a:solidFill>
              <a:latin typeface="Fira Sans" panose="020B0503050000020004" pitchFamily="34" charset="0"/>
              <a:ea typeface="Fira Sans Medium" panose="020B0503050000020004" pitchFamily="34" charset="0"/>
              <a:cs typeface="Rubik Medium" pitchFamily="2" charset="-79"/>
            </a:endParaRPr>
          </a:p>
          <a:p>
            <a:pPr marL="342900" indent="-342900"/>
            <a:endParaRPr lang="nl-NL" sz="2200" dirty="0">
              <a:solidFill>
                <a:srgbClr val="532857"/>
              </a:solidFill>
              <a:latin typeface="Fira Sans" panose="020B0503050000020004" pitchFamily="34" charset="0"/>
              <a:cs typeface="Rubik Medium" pitchFamily="2" charset="-79"/>
            </a:endParaRPr>
          </a:p>
          <a:p>
            <a:pPr marL="0" indent="0">
              <a:buNone/>
            </a:pPr>
            <a:r>
              <a:rPr lang="nl-NL" sz="2200" b="1" dirty="0">
                <a:solidFill>
                  <a:srgbClr val="532857"/>
                </a:solidFill>
                <a:latin typeface="Fira Sans" panose="020B0503050000020004" pitchFamily="34" charset="0"/>
                <a:cs typeface="Rubik Medium" pitchFamily="2" charset="-79"/>
              </a:rPr>
              <a:t>Dit leidt tot:</a:t>
            </a:r>
          </a:p>
          <a:p>
            <a:pPr marL="342900" indent="-342900"/>
            <a:r>
              <a:rPr lang="nl-NL" sz="2200" dirty="0">
                <a:solidFill>
                  <a:srgbClr val="532857"/>
                </a:solidFill>
                <a:latin typeface="Fira Sans" panose="020B0503050000020004" pitchFamily="34" charset="0"/>
                <a:cs typeface="Rubik Medium" pitchFamily="2" charset="-79"/>
              </a:rPr>
              <a:t>Meer zelfvertrouwen</a:t>
            </a:r>
          </a:p>
          <a:p>
            <a:pPr marL="342900" indent="-342900"/>
            <a:r>
              <a:rPr lang="nl-NL" sz="2200" dirty="0">
                <a:solidFill>
                  <a:srgbClr val="532857"/>
                </a:solidFill>
                <a:latin typeface="Fira Sans" panose="020B0503050000020004" pitchFamily="34" charset="0"/>
                <a:cs typeface="Rubik Medium" pitchFamily="2" charset="-79"/>
              </a:rPr>
              <a:t>Meer </a:t>
            </a:r>
            <a:r>
              <a:rPr lang="nl-NL" dirty="0">
                <a:solidFill>
                  <a:srgbClr val="532857"/>
                </a:solidFill>
                <a:cs typeface="Rubik Medium" pitchFamily="2" charset="-79"/>
              </a:rPr>
              <a:t>r</a:t>
            </a:r>
            <a:r>
              <a:rPr lang="nl-NL" sz="2200" dirty="0">
                <a:solidFill>
                  <a:srgbClr val="532857"/>
                </a:solidFill>
                <a:latin typeface="Fira Sans" panose="020B0503050000020004" pitchFamily="34" charset="0"/>
                <a:cs typeface="Rubik Medium" pitchFamily="2" charset="-79"/>
              </a:rPr>
              <a:t>ichting in studiekeuze</a:t>
            </a:r>
          </a:p>
          <a:p>
            <a:pPr marL="342900" indent="-342900"/>
            <a:r>
              <a:rPr lang="nl-NL" sz="2200" dirty="0">
                <a:solidFill>
                  <a:srgbClr val="532857"/>
                </a:solidFill>
                <a:latin typeface="Fira Sans" panose="020B0503050000020004" pitchFamily="34" charset="0"/>
                <a:cs typeface="Rubik Medium" pitchFamily="2" charset="-79"/>
              </a:rPr>
              <a:t>Meer </a:t>
            </a:r>
            <a:r>
              <a:rPr lang="nl-NL" dirty="0">
                <a:solidFill>
                  <a:srgbClr val="532857"/>
                </a:solidFill>
                <a:cs typeface="Rubik Medium" pitchFamily="2" charset="-79"/>
              </a:rPr>
              <a:t>i</a:t>
            </a:r>
            <a:r>
              <a:rPr lang="nl-NL" sz="2200" dirty="0">
                <a:solidFill>
                  <a:srgbClr val="532857"/>
                </a:solidFill>
                <a:latin typeface="Fira Sans" panose="020B0503050000020004" pitchFamily="34" charset="0"/>
                <a:cs typeface="Rubik Medium" pitchFamily="2" charset="-79"/>
              </a:rPr>
              <a:t>nzicht in eigen motivatie en capaciteiten</a:t>
            </a:r>
          </a:p>
        </p:txBody>
      </p:sp>
      <p:grpSp>
        <p:nvGrpSpPr>
          <p:cNvPr id="4" name="Groep 3">
            <a:extLst>
              <a:ext uri="{FF2B5EF4-FFF2-40B4-BE49-F238E27FC236}">
                <a16:creationId xmlns:a16="http://schemas.microsoft.com/office/drawing/2014/main" id="{180C0771-FFE6-CD0E-FA3A-8BB91A6523C9}"/>
              </a:ext>
            </a:extLst>
          </p:cNvPr>
          <p:cNvGrpSpPr/>
          <p:nvPr/>
        </p:nvGrpSpPr>
        <p:grpSpPr>
          <a:xfrm>
            <a:off x="0" y="6236896"/>
            <a:ext cx="12192000" cy="621103"/>
            <a:chOff x="0" y="6236896"/>
            <a:chExt cx="12192000" cy="621103"/>
          </a:xfrm>
        </p:grpSpPr>
        <p:pic>
          <p:nvPicPr>
            <p:cNvPr id="6" name="Afbeelding 5">
              <a:extLst>
                <a:ext uri="{FF2B5EF4-FFF2-40B4-BE49-F238E27FC236}">
                  <a16:creationId xmlns:a16="http://schemas.microsoft.com/office/drawing/2014/main" id="{23964332-27A9-8C2B-95F7-27A9AD42AB6C}"/>
                </a:ext>
              </a:extLst>
            </p:cNvPr>
            <p:cNvPicPr>
              <a:picLocks noChangeAspect="1"/>
            </p:cNvPicPr>
            <p:nvPr/>
          </p:nvPicPr>
          <p:blipFill>
            <a:blip r:embed="rId3"/>
            <a:stretch>
              <a:fillRect/>
            </a:stretch>
          </p:blipFill>
          <p:spPr>
            <a:xfrm>
              <a:off x="3686629" y="6236897"/>
              <a:ext cx="8505371" cy="621102"/>
            </a:xfrm>
            <a:prstGeom prst="rect">
              <a:avLst/>
            </a:prstGeom>
          </p:spPr>
        </p:pic>
        <p:sp>
          <p:nvSpPr>
            <p:cNvPr id="8" name="Rechthoek 7">
              <a:extLst>
                <a:ext uri="{FF2B5EF4-FFF2-40B4-BE49-F238E27FC236}">
                  <a16:creationId xmlns:a16="http://schemas.microsoft.com/office/drawing/2014/main" id="{A5E1DE11-8C30-CDB8-B686-57B6F68EEA73}"/>
                </a:ext>
              </a:extLst>
            </p:cNvPr>
            <p:cNvSpPr/>
            <p:nvPr/>
          </p:nvSpPr>
          <p:spPr>
            <a:xfrm>
              <a:off x="0" y="6236896"/>
              <a:ext cx="6016170" cy="62110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5" name="Afbeelding 4">
            <a:extLst>
              <a:ext uri="{FF2B5EF4-FFF2-40B4-BE49-F238E27FC236}">
                <a16:creationId xmlns:a16="http://schemas.microsoft.com/office/drawing/2014/main" id="{8D0EF320-2CA6-914A-B057-0C4DBCB51770}"/>
              </a:ext>
            </a:extLst>
          </p:cNvPr>
          <p:cNvPicPr>
            <a:picLocks noChangeAspect="1"/>
          </p:cNvPicPr>
          <p:nvPr/>
        </p:nvPicPr>
        <p:blipFill>
          <a:blip r:embed="rId4"/>
          <a:stretch>
            <a:fillRect/>
          </a:stretch>
        </p:blipFill>
        <p:spPr>
          <a:xfrm>
            <a:off x="9115598" y="3127779"/>
            <a:ext cx="2606040" cy="2689860"/>
          </a:xfrm>
          <a:prstGeom prst="rect">
            <a:avLst/>
          </a:prstGeom>
        </p:spPr>
      </p:pic>
    </p:spTree>
    <p:extLst>
      <p:ext uri="{BB962C8B-B14F-4D97-AF65-F5344CB8AC3E}">
        <p14:creationId xmlns:p14="http://schemas.microsoft.com/office/powerpoint/2010/main" val="30555767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8A2653-8D38-8AF2-07B9-C292C2DDF06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F0A9AB1-891E-EF2C-7388-939C98A4FD85}"/>
              </a:ext>
            </a:extLst>
          </p:cNvPr>
          <p:cNvSpPr>
            <a:spLocks noGrp="1"/>
          </p:cNvSpPr>
          <p:nvPr>
            <p:ph type="ctrTitle"/>
          </p:nvPr>
        </p:nvSpPr>
        <p:spPr>
          <a:xfrm>
            <a:off x="720000" y="295275"/>
            <a:ext cx="9144000" cy="1188439"/>
          </a:xfrm>
        </p:spPr>
        <p:txBody>
          <a:bodyPr>
            <a:normAutofit fontScale="90000"/>
          </a:bodyPr>
          <a:lstStyle/>
          <a:p>
            <a:pPr algn="l">
              <a:lnSpc>
                <a:spcPct val="100000"/>
              </a:lnSpc>
            </a:pPr>
            <a:r>
              <a:rPr lang="nl-NL" sz="4400" b="1" dirty="0">
                <a:solidFill>
                  <a:srgbClr val="532857"/>
                </a:solidFill>
                <a:cs typeface="Rubik"/>
              </a:rPr>
              <a:t>Werkzame elementen hbo</a:t>
            </a:r>
            <a:br>
              <a:rPr lang="nl-NL" sz="3100" b="1" dirty="0">
                <a:solidFill>
                  <a:srgbClr val="532857"/>
                </a:solidFill>
                <a:cs typeface="Rubik"/>
              </a:rPr>
            </a:br>
            <a:r>
              <a:rPr lang="nl-NL" sz="3100" b="1" dirty="0">
                <a:solidFill>
                  <a:srgbClr val="532857"/>
                </a:solidFill>
                <a:cs typeface="Rubik"/>
              </a:rPr>
              <a:t> </a:t>
            </a:r>
            <a:r>
              <a:rPr kumimoji="0" lang="nl-NL" sz="3100" b="1" i="0" u="none" strike="noStrike" kern="1200" cap="none" spc="0" normalizeH="0" baseline="0" noProof="0" dirty="0">
                <a:ln>
                  <a:noFill/>
                </a:ln>
                <a:solidFill>
                  <a:srgbClr val="532857"/>
                </a:solidFill>
                <a:effectLst/>
                <a:uLnTx/>
                <a:uFillTx/>
                <a:latin typeface="Aptos Display" panose="02110004020202020204"/>
                <a:ea typeface="+mj-ea"/>
                <a:cs typeface="Rubik"/>
              </a:rPr>
              <a:t>volgens studenten, docenten</a:t>
            </a:r>
            <a:endParaRPr lang="nl-NL" sz="3100" b="1" dirty="0">
              <a:solidFill>
                <a:srgbClr val="532857"/>
              </a:solidFill>
              <a:cs typeface="Rubik" pitchFamily="2" charset="-79"/>
            </a:endParaRPr>
          </a:p>
        </p:txBody>
      </p:sp>
      <p:sp>
        <p:nvSpPr>
          <p:cNvPr id="3" name="Ondertitel 2">
            <a:extLst>
              <a:ext uri="{FF2B5EF4-FFF2-40B4-BE49-F238E27FC236}">
                <a16:creationId xmlns:a16="http://schemas.microsoft.com/office/drawing/2014/main" id="{A2F27CA4-BBAF-702A-13B0-B960FA46293F}"/>
              </a:ext>
            </a:extLst>
          </p:cNvPr>
          <p:cNvSpPr>
            <a:spLocks noGrp="1"/>
          </p:cNvSpPr>
          <p:nvPr>
            <p:ph type="subTitle" idx="1"/>
          </p:nvPr>
        </p:nvSpPr>
        <p:spPr>
          <a:xfrm>
            <a:off x="720000" y="1541422"/>
            <a:ext cx="9727980" cy="4806703"/>
          </a:xfrm>
        </p:spPr>
        <p:txBody>
          <a:bodyPr vert="horz" lIns="91440" tIns="45720" rIns="91440" bIns="45720" rtlCol="0" anchor="t">
            <a:noAutofit/>
          </a:bodyPr>
          <a:lstStyle/>
          <a:p>
            <a:pPr marL="230400" indent="-230400" algn="l">
              <a:buChar char="•"/>
            </a:pPr>
            <a:r>
              <a:rPr lang="nl-NL" sz="2200" dirty="0">
                <a:latin typeface="Fira Sans" panose="020B0503050000020004" pitchFamily="34" charset="0"/>
                <a:cs typeface="Rubik Medium"/>
              </a:rPr>
              <a:t>Programmering gericht op effectief studeren</a:t>
            </a:r>
          </a:p>
          <a:p>
            <a:pPr marL="230400" indent="-230400" algn="l">
              <a:buChar char="•"/>
            </a:pPr>
            <a:r>
              <a:rPr lang="nl-NL" sz="2200" dirty="0">
                <a:latin typeface="Fira Sans" panose="020B0503050000020004" pitchFamily="34" charset="0"/>
                <a:cs typeface="Rubik Medium"/>
              </a:rPr>
              <a:t>Ontwikkelen of uitbreiden studievaardigheden en inhoudelijke kennis</a:t>
            </a:r>
          </a:p>
          <a:p>
            <a:pPr marL="230400" indent="-230400" algn="l">
              <a:buChar char="•"/>
            </a:pPr>
            <a:endParaRPr lang="nl-NL" sz="2200" dirty="0">
              <a:latin typeface="Fira Sans" panose="020B0503050000020004" pitchFamily="34" charset="0"/>
              <a:cs typeface="Rubik Medium"/>
            </a:endParaRPr>
          </a:p>
          <a:p>
            <a:pPr marL="230400" indent="-230400" algn="l">
              <a:buChar char="•"/>
            </a:pPr>
            <a:r>
              <a:rPr lang="nl-NL" sz="2200" dirty="0">
                <a:latin typeface="Fira Sans" panose="020B0503050000020004" pitchFamily="34" charset="0"/>
                <a:cs typeface="Rubik Medium"/>
              </a:rPr>
              <a:t>Sociale integratie:</a:t>
            </a:r>
          </a:p>
          <a:p>
            <a:pPr marL="609600" indent="-342900" algn="l">
              <a:buFont typeface="Wingdings" panose="05000000000000000000" pitchFamily="2" charset="2"/>
              <a:buChar char="Ø"/>
            </a:pPr>
            <a:r>
              <a:rPr lang="nl-NL" sz="2200" dirty="0">
                <a:latin typeface="Fira Sans"/>
                <a:cs typeface="Rubik Medium"/>
              </a:rPr>
              <a:t>Werken in kleine groepen</a:t>
            </a:r>
          </a:p>
          <a:p>
            <a:pPr marL="609600" indent="-342900" algn="l">
              <a:buFont typeface="Wingdings" panose="05000000000000000000" pitchFamily="2" charset="2"/>
              <a:buChar char="Ø"/>
            </a:pPr>
            <a:r>
              <a:rPr lang="nl-NL" sz="2200" dirty="0">
                <a:latin typeface="Fira Sans" panose="020B0503050000020004" pitchFamily="34" charset="0"/>
                <a:cs typeface="Rubik Medium"/>
              </a:rPr>
              <a:t>Faciliteren interactie met </a:t>
            </a:r>
            <a:r>
              <a:rPr lang="nl-NL" sz="2200" dirty="0" err="1">
                <a:latin typeface="Fira Sans" panose="020B0503050000020004" pitchFamily="34" charset="0"/>
                <a:cs typeface="Rubik Medium"/>
              </a:rPr>
              <a:t>peers</a:t>
            </a:r>
            <a:endParaRPr lang="nl-NL" sz="2200" dirty="0">
              <a:latin typeface="Fira Sans" panose="020B0503050000020004" pitchFamily="34" charset="0"/>
              <a:cs typeface="Rubik Medium"/>
            </a:endParaRPr>
          </a:p>
          <a:p>
            <a:pPr marL="609600" indent="-342900" algn="l">
              <a:buFont typeface="Wingdings" panose="05000000000000000000" pitchFamily="2" charset="2"/>
              <a:buChar char="Ø"/>
            </a:pPr>
            <a:r>
              <a:rPr lang="nl-NL" sz="2200" dirty="0">
                <a:latin typeface="Fira Sans" panose="020B0503050000020004" pitchFamily="34" charset="0"/>
                <a:cs typeface="Rubik Medium"/>
              </a:rPr>
              <a:t>Extra</a:t>
            </a:r>
            <a:r>
              <a:rPr lang="nl-NL" sz="2200" dirty="0">
                <a:cs typeface="Rubik Medium"/>
              </a:rPr>
              <a:t>-</a:t>
            </a:r>
            <a:r>
              <a:rPr lang="nl-NL" sz="2200" dirty="0">
                <a:latin typeface="Fira Sans" panose="020B0503050000020004" pitchFamily="34" charset="0"/>
                <a:cs typeface="Rubik Medium"/>
              </a:rPr>
              <a:t>curriculaire activiteiten</a:t>
            </a:r>
          </a:p>
          <a:p>
            <a:pPr marL="230400" indent="-230400" algn="l">
              <a:buChar char="•"/>
            </a:pPr>
            <a:endParaRPr lang="nl-NL" sz="2200" dirty="0">
              <a:latin typeface="Fira Sans" panose="020B0503050000020004" pitchFamily="34" charset="0"/>
              <a:cs typeface="Rubik Medium"/>
            </a:endParaRPr>
          </a:p>
          <a:p>
            <a:pPr marL="230400" indent="-230400" algn="l">
              <a:buChar char="•"/>
            </a:pPr>
            <a:r>
              <a:rPr lang="nl-NL" sz="2200" dirty="0">
                <a:cs typeface="Rubik Medium"/>
              </a:rPr>
              <a:t>I</a:t>
            </a:r>
            <a:r>
              <a:rPr lang="nl-NL" sz="2200" dirty="0">
                <a:latin typeface="Fira Sans" panose="020B0503050000020004" pitchFamily="34" charset="0"/>
                <a:cs typeface="Rubik Medium"/>
              </a:rPr>
              <a:t>nteractie met ouderejaarsstudenten en student-mentoren: w</a:t>
            </a:r>
            <a:r>
              <a:rPr lang="nl-NL" sz="2200" dirty="0">
                <a:cs typeface="Rubik Medium"/>
              </a:rPr>
              <a:t>egwijs en zelfverzekerder </a:t>
            </a:r>
            <a:endParaRPr lang="nl-NL" sz="2200" dirty="0">
              <a:latin typeface="Fira Sans" panose="020B0503050000020004" pitchFamily="34" charset="0"/>
              <a:cs typeface="Rubik Medium"/>
            </a:endParaRPr>
          </a:p>
          <a:p>
            <a:pPr marL="230400" indent="-230400" algn="l">
              <a:buChar char="•"/>
            </a:pPr>
            <a:r>
              <a:rPr lang="nl-NL" sz="2200" dirty="0">
                <a:cs typeface="Rubik Medium"/>
              </a:rPr>
              <a:t>E</a:t>
            </a:r>
            <a:r>
              <a:rPr lang="nl-NL" sz="2200" dirty="0">
                <a:latin typeface="Fira Sans" panose="020B0503050000020004" pitchFamily="34" charset="0"/>
                <a:cs typeface="Rubik Medium"/>
              </a:rPr>
              <a:t>mpathische, betrokken en benaderbare docent </a:t>
            </a:r>
          </a:p>
          <a:p>
            <a:pPr marL="342900" indent="-342900" algn="l">
              <a:buChar char="•"/>
            </a:pPr>
            <a:endParaRPr lang="nl-NL" sz="2200" dirty="0">
              <a:latin typeface="Fira Sans" panose="020B0503050000020004" pitchFamily="34" charset="0"/>
              <a:cs typeface="Rubik Medium"/>
            </a:endParaRPr>
          </a:p>
          <a:p>
            <a:pPr marL="342900" indent="-342900" algn="l">
              <a:buChar char="•"/>
            </a:pPr>
            <a:endParaRPr lang="nl-NL" sz="2200" dirty="0">
              <a:solidFill>
                <a:schemeClr val="bg1"/>
              </a:solidFill>
              <a:latin typeface="Fira Sans" panose="020B0503050000020004" pitchFamily="34" charset="0"/>
              <a:ea typeface="Fira Sans Medium" panose="020B0503050000020004" pitchFamily="34" charset="0"/>
              <a:cs typeface="Rubik Medium" pitchFamily="2" charset="-79"/>
            </a:endParaRPr>
          </a:p>
        </p:txBody>
      </p:sp>
      <p:sp>
        <p:nvSpPr>
          <p:cNvPr id="11" name="Ondertitel 2">
            <a:extLst>
              <a:ext uri="{FF2B5EF4-FFF2-40B4-BE49-F238E27FC236}">
                <a16:creationId xmlns:a16="http://schemas.microsoft.com/office/drawing/2014/main" id="{7A8AB6D1-3492-3D64-72EB-A404EACF2553}"/>
              </a:ext>
            </a:extLst>
          </p:cNvPr>
          <p:cNvSpPr txBox="1">
            <a:spLocks/>
          </p:cNvSpPr>
          <p:nvPr/>
        </p:nvSpPr>
        <p:spPr>
          <a:xfrm>
            <a:off x="4911256" y="3339742"/>
            <a:ext cx="6228522" cy="303720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endParaRPr lang="nl-NL" sz="1600" i="1">
              <a:solidFill>
                <a:schemeClr val="bg1"/>
              </a:solidFill>
              <a:latin typeface="Fira Sans Light" panose="020B0403050000020004" pitchFamily="34" charset="0"/>
              <a:ea typeface="Fira Sans Light" panose="020B0403050000020004" pitchFamily="34" charset="0"/>
              <a:cs typeface="Rubik Medium" pitchFamily="2" charset="-79"/>
            </a:endParaRPr>
          </a:p>
        </p:txBody>
      </p:sp>
      <p:sp>
        <p:nvSpPr>
          <p:cNvPr id="4" name="Ondertitel 2">
            <a:extLst>
              <a:ext uri="{FF2B5EF4-FFF2-40B4-BE49-F238E27FC236}">
                <a16:creationId xmlns:a16="http://schemas.microsoft.com/office/drawing/2014/main" id="{AA3401AC-AFD3-1851-A31F-FE12C97D5E62}"/>
              </a:ext>
            </a:extLst>
          </p:cNvPr>
          <p:cNvSpPr txBox="1">
            <a:spLocks/>
          </p:cNvSpPr>
          <p:nvPr/>
        </p:nvSpPr>
        <p:spPr>
          <a:xfrm>
            <a:off x="1229802" y="4461331"/>
            <a:ext cx="7954415" cy="2247898"/>
          </a:xfrm>
          <a:prstGeom prst="rect">
            <a:avLst/>
          </a:prstGeom>
        </p:spPr>
        <p:txBody>
          <a:bodyPr vert="horz" lIns="91440" tIns="45720" rIns="91440" bIns="45720" rtlCol="0" anchor="b">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ct val="0"/>
              </a:spcBef>
            </a:pPr>
            <a:endParaRPr lang="nl-NL" sz="2200">
              <a:latin typeface="Fira Sans" panose="020B0503050000020004" pitchFamily="34" charset="0"/>
              <a:cs typeface="Rubik Medium"/>
            </a:endParaRPr>
          </a:p>
        </p:txBody>
      </p:sp>
      <p:grpSp>
        <p:nvGrpSpPr>
          <p:cNvPr id="9" name="Groep 8">
            <a:extLst>
              <a:ext uri="{FF2B5EF4-FFF2-40B4-BE49-F238E27FC236}">
                <a16:creationId xmlns:a16="http://schemas.microsoft.com/office/drawing/2014/main" id="{701BCBD0-3AB5-371D-239B-EAC7DF5E792C}"/>
              </a:ext>
            </a:extLst>
          </p:cNvPr>
          <p:cNvGrpSpPr/>
          <p:nvPr/>
        </p:nvGrpSpPr>
        <p:grpSpPr>
          <a:xfrm>
            <a:off x="0" y="6246650"/>
            <a:ext cx="12192000" cy="621103"/>
            <a:chOff x="0" y="6236896"/>
            <a:chExt cx="12192000" cy="621103"/>
          </a:xfrm>
        </p:grpSpPr>
        <p:pic>
          <p:nvPicPr>
            <p:cNvPr id="10" name="Afbeelding 9">
              <a:extLst>
                <a:ext uri="{FF2B5EF4-FFF2-40B4-BE49-F238E27FC236}">
                  <a16:creationId xmlns:a16="http://schemas.microsoft.com/office/drawing/2014/main" id="{27B0DA86-74BB-B9CA-160F-5C7700F1F41E}"/>
                </a:ext>
              </a:extLst>
            </p:cNvPr>
            <p:cNvPicPr>
              <a:picLocks noChangeAspect="1"/>
            </p:cNvPicPr>
            <p:nvPr/>
          </p:nvPicPr>
          <p:blipFill>
            <a:blip r:embed="rId2"/>
            <a:stretch>
              <a:fillRect/>
            </a:stretch>
          </p:blipFill>
          <p:spPr>
            <a:xfrm>
              <a:off x="3686629" y="6236897"/>
              <a:ext cx="8505371" cy="621102"/>
            </a:xfrm>
            <a:prstGeom prst="rect">
              <a:avLst/>
            </a:prstGeom>
          </p:spPr>
        </p:pic>
        <p:sp>
          <p:nvSpPr>
            <p:cNvPr id="12" name="Rechthoek 11">
              <a:extLst>
                <a:ext uri="{FF2B5EF4-FFF2-40B4-BE49-F238E27FC236}">
                  <a16:creationId xmlns:a16="http://schemas.microsoft.com/office/drawing/2014/main" id="{FAE108BA-8882-F4BC-729D-8D774B35864A}"/>
                </a:ext>
              </a:extLst>
            </p:cNvPr>
            <p:cNvSpPr/>
            <p:nvPr/>
          </p:nvSpPr>
          <p:spPr>
            <a:xfrm>
              <a:off x="0" y="6236896"/>
              <a:ext cx="6016170" cy="62110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8" name="Afbeelding 7">
            <a:extLst>
              <a:ext uri="{FF2B5EF4-FFF2-40B4-BE49-F238E27FC236}">
                <a16:creationId xmlns:a16="http://schemas.microsoft.com/office/drawing/2014/main" id="{DFFED31B-1249-85FC-7F67-479EA30B64CE}"/>
              </a:ext>
            </a:extLst>
          </p:cNvPr>
          <p:cNvPicPr>
            <a:picLocks noChangeAspect="1"/>
          </p:cNvPicPr>
          <p:nvPr/>
        </p:nvPicPr>
        <p:blipFill>
          <a:blip r:embed="rId3"/>
          <a:stretch>
            <a:fillRect/>
          </a:stretch>
        </p:blipFill>
        <p:spPr>
          <a:xfrm>
            <a:off x="9972161" y="197402"/>
            <a:ext cx="1943100" cy="1805940"/>
          </a:xfrm>
          <a:prstGeom prst="rect">
            <a:avLst/>
          </a:prstGeom>
        </p:spPr>
      </p:pic>
      <p:pic>
        <p:nvPicPr>
          <p:cNvPr id="13" name="Afbeelding 12">
            <a:extLst>
              <a:ext uri="{FF2B5EF4-FFF2-40B4-BE49-F238E27FC236}">
                <a16:creationId xmlns:a16="http://schemas.microsoft.com/office/drawing/2014/main" id="{2725D9D4-E2EB-D82F-BF22-86906840675B}"/>
              </a:ext>
            </a:extLst>
          </p:cNvPr>
          <p:cNvPicPr>
            <a:picLocks noChangeAspect="1"/>
          </p:cNvPicPr>
          <p:nvPr/>
        </p:nvPicPr>
        <p:blipFill>
          <a:blip r:embed="rId4"/>
          <a:stretch>
            <a:fillRect/>
          </a:stretch>
        </p:blipFill>
        <p:spPr>
          <a:xfrm>
            <a:off x="7078829" y="2605303"/>
            <a:ext cx="1729740" cy="1798320"/>
          </a:xfrm>
          <a:prstGeom prst="rect">
            <a:avLst/>
          </a:prstGeom>
        </p:spPr>
      </p:pic>
      <p:pic>
        <p:nvPicPr>
          <p:cNvPr id="14" name="Afbeelding 13">
            <a:extLst>
              <a:ext uri="{FF2B5EF4-FFF2-40B4-BE49-F238E27FC236}">
                <a16:creationId xmlns:a16="http://schemas.microsoft.com/office/drawing/2014/main" id="{94687608-FE77-678F-D67C-C76683075ADC}"/>
              </a:ext>
            </a:extLst>
          </p:cNvPr>
          <p:cNvPicPr>
            <a:picLocks noChangeAspect="1"/>
          </p:cNvPicPr>
          <p:nvPr/>
        </p:nvPicPr>
        <p:blipFill>
          <a:blip r:embed="rId5"/>
          <a:stretch>
            <a:fillRect/>
          </a:stretch>
        </p:blipFill>
        <p:spPr>
          <a:xfrm>
            <a:off x="10162661" y="4186993"/>
            <a:ext cx="1752600" cy="1798320"/>
          </a:xfrm>
          <a:prstGeom prst="rect">
            <a:avLst/>
          </a:prstGeom>
        </p:spPr>
      </p:pic>
    </p:spTree>
    <p:extLst>
      <p:ext uri="{BB962C8B-B14F-4D97-AF65-F5344CB8AC3E}">
        <p14:creationId xmlns:p14="http://schemas.microsoft.com/office/powerpoint/2010/main" val="29581473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E754DA-94E3-7B2D-EBDD-DF470749E50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47157E3-4C11-7E9F-0D2E-E1B1760FC665}"/>
              </a:ext>
            </a:extLst>
          </p:cNvPr>
          <p:cNvSpPr>
            <a:spLocks noGrp="1"/>
          </p:cNvSpPr>
          <p:nvPr>
            <p:ph type="title" idx="4294967295"/>
          </p:nvPr>
        </p:nvSpPr>
        <p:spPr>
          <a:xfrm>
            <a:off x="720000" y="720000"/>
            <a:ext cx="10515600" cy="644525"/>
          </a:xfrm>
        </p:spPr>
        <p:txBody>
          <a:bodyPr>
            <a:noAutofit/>
          </a:bodyPr>
          <a:lstStyle/>
          <a:p>
            <a:r>
              <a:rPr lang="nl-NL" b="1">
                <a:solidFill>
                  <a:srgbClr val="532857"/>
                </a:solidFill>
                <a:cs typeface="Rubik"/>
              </a:rPr>
              <a:t>Effecten in het hbo</a:t>
            </a:r>
            <a:endParaRPr lang="nl-NL" b="1">
              <a:solidFill>
                <a:srgbClr val="532857"/>
              </a:solidFill>
              <a:cs typeface="Rubik" pitchFamily="2" charset="-79"/>
            </a:endParaRPr>
          </a:p>
        </p:txBody>
      </p:sp>
      <p:sp>
        <p:nvSpPr>
          <p:cNvPr id="3" name="Ondertitel 2">
            <a:extLst>
              <a:ext uri="{FF2B5EF4-FFF2-40B4-BE49-F238E27FC236}">
                <a16:creationId xmlns:a16="http://schemas.microsoft.com/office/drawing/2014/main" id="{28C03791-A70B-B213-418F-D8DC5FDD2005}"/>
              </a:ext>
            </a:extLst>
          </p:cNvPr>
          <p:cNvSpPr>
            <a:spLocks noGrp="1"/>
          </p:cNvSpPr>
          <p:nvPr>
            <p:ph idx="1"/>
          </p:nvPr>
        </p:nvSpPr>
        <p:spPr>
          <a:xfrm>
            <a:off x="720000" y="1620000"/>
            <a:ext cx="10515600" cy="4351338"/>
          </a:xfrm>
        </p:spPr>
        <p:txBody>
          <a:bodyPr vert="horz" lIns="91440" tIns="45720" rIns="91440" bIns="45720" rtlCol="0" anchor="t">
            <a:normAutofit/>
          </a:bodyPr>
          <a:lstStyle/>
          <a:p>
            <a:pPr marL="0" indent="0">
              <a:buNone/>
            </a:pPr>
            <a:r>
              <a:rPr lang="nl-NL" sz="2200" b="1" dirty="0">
                <a:solidFill>
                  <a:srgbClr val="532857"/>
                </a:solidFill>
                <a:latin typeface="Fira Sans" panose="020B0503050000020004" pitchFamily="34" charset="0"/>
                <a:ea typeface="Fira Sans Medium" panose="020B0503050000020004" pitchFamily="34" charset="0"/>
                <a:cs typeface="Rubik Medium" pitchFamily="2" charset="-79"/>
              </a:rPr>
              <a:t>Wat werkt voor wie, onder welke omstandigheden en waarom? </a:t>
            </a:r>
            <a:r>
              <a:rPr lang="nl-NL" sz="2200" b="1">
                <a:solidFill>
                  <a:srgbClr val="532857"/>
                </a:solidFill>
                <a:latin typeface="Fira Sans" panose="020B0503050000020004" pitchFamily="34" charset="0"/>
                <a:ea typeface="Fira Sans Medium" panose="020B0503050000020004" pitchFamily="34" charset="0"/>
                <a:cs typeface="Rubik Medium" pitchFamily="2" charset="-79"/>
              </a:rPr>
              <a:t>Vaakst genoemd:</a:t>
            </a:r>
            <a:endParaRPr lang="nl-NL" sz="2200" b="1" dirty="0">
              <a:solidFill>
                <a:srgbClr val="532857"/>
              </a:solidFill>
              <a:latin typeface="Fira Sans" panose="020B0503050000020004" pitchFamily="34" charset="0"/>
              <a:ea typeface="Fira Sans Medium" panose="020B0503050000020004" pitchFamily="34" charset="0"/>
              <a:cs typeface="Rubik Medium" pitchFamily="2" charset="-79"/>
            </a:endParaRPr>
          </a:p>
          <a:p>
            <a:r>
              <a:rPr lang="nl-NL" sz="2200" dirty="0">
                <a:latin typeface="Fira Sans" panose="020B0503050000020004" pitchFamily="34" charset="0"/>
                <a:cs typeface="Rubik Medium"/>
              </a:rPr>
              <a:t>Tussentijdse feedback</a:t>
            </a:r>
          </a:p>
          <a:p>
            <a:r>
              <a:rPr lang="nl-NL" sz="2200" dirty="0">
                <a:latin typeface="Fira Sans" panose="020B0503050000020004" pitchFamily="34" charset="0"/>
                <a:cs typeface="Rubik Medium"/>
              </a:rPr>
              <a:t>Training studievaardigheden</a:t>
            </a:r>
          </a:p>
          <a:p>
            <a:r>
              <a:rPr lang="nl-NL" sz="2200" dirty="0">
                <a:latin typeface="Fira Sans" panose="020B0503050000020004" pitchFamily="34" charset="0"/>
                <a:cs typeface="Rubik Medium"/>
              </a:rPr>
              <a:t>Samenwerken met andere mbo-studenten</a:t>
            </a:r>
          </a:p>
          <a:p>
            <a:pPr marL="0" indent="0">
              <a:buNone/>
            </a:pPr>
            <a:r>
              <a:rPr lang="nl-NL" sz="2200" dirty="0">
                <a:latin typeface="Fira Sans" panose="020B0503050000020004" pitchFamily="34" charset="0"/>
                <a:cs typeface="Rubik Medium"/>
              </a:rPr>
              <a:t> </a:t>
            </a:r>
          </a:p>
          <a:p>
            <a:pPr marL="0" indent="0">
              <a:buNone/>
            </a:pPr>
            <a:r>
              <a:rPr lang="nl-NL" sz="2200" b="1" dirty="0">
                <a:solidFill>
                  <a:srgbClr val="532857"/>
                </a:solidFill>
                <a:latin typeface="Fira Sans" panose="020B0503050000020004" pitchFamily="34" charset="0"/>
                <a:cs typeface="Rubik Medium" pitchFamily="2" charset="-79"/>
              </a:rPr>
              <a:t>Dit leidt tot:</a:t>
            </a:r>
          </a:p>
          <a:p>
            <a:r>
              <a:rPr lang="nl-NL" sz="2200" dirty="0">
                <a:latin typeface="Fira Sans" panose="020B0503050000020004" pitchFamily="34" charset="0"/>
                <a:cs typeface="Rubik Medium"/>
              </a:rPr>
              <a:t>Wennen aan het hbo</a:t>
            </a:r>
          </a:p>
          <a:p>
            <a:r>
              <a:rPr lang="nl-NL" sz="2200" dirty="0">
                <a:latin typeface="Fira Sans" panose="020B0503050000020004" pitchFamily="34" charset="0"/>
                <a:cs typeface="Rubik Medium"/>
              </a:rPr>
              <a:t>Bevorderen motivatie</a:t>
            </a:r>
          </a:p>
          <a:p>
            <a:r>
              <a:rPr lang="nl-NL" sz="2200" dirty="0">
                <a:latin typeface="Fira Sans" panose="020B0503050000020004" pitchFamily="34" charset="0"/>
                <a:cs typeface="Rubik Medium"/>
              </a:rPr>
              <a:t>Zelfvertrouwen</a:t>
            </a:r>
          </a:p>
          <a:p>
            <a:r>
              <a:rPr lang="nl-NL" sz="2200" dirty="0">
                <a:latin typeface="Fira Sans" panose="020B0503050000020004" pitchFamily="34" charset="0"/>
                <a:cs typeface="Rubik Medium"/>
              </a:rPr>
              <a:t>Studievoortgang</a:t>
            </a:r>
          </a:p>
        </p:txBody>
      </p:sp>
      <p:grpSp>
        <p:nvGrpSpPr>
          <p:cNvPr id="4" name="Groep 3">
            <a:extLst>
              <a:ext uri="{FF2B5EF4-FFF2-40B4-BE49-F238E27FC236}">
                <a16:creationId xmlns:a16="http://schemas.microsoft.com/office/drawing/2014/main" id="{180C0771-FFE6-CD0E-FA3A-8BB91A6523C9}"/>
              </a:ext>
            </a:extLst>
          </p:cNvPr>
          <p:cNvGrpSpPr/>
          <p:nvPr/>
        </p:nvGrpSpPr>
        <p:grpSpPr>
          <a:xfrm>
            <a:off x="0" y="6236896"/>
            <a:ext cx="12192000" cy="621103"/>
            <a:chOff x="0" y="6236896"/>
            <a:chExt cx="12192000" cy="621103"/>
          </a:xfrm>
        </p:grpSpPr>
        <p:pic>
          <p:nvPicPr>
            <p:cNvPr id="6" name="Afbeelding 5">
              <a:extLst>
                <a:ext uri="{FF2B5EF4-FFF2-40B4-BE49-F238E27FC236}">
                  <a16:creationId xmlns:a16="http://schemas.microsoft.com/office/drawing/2014/main" id="{23964332-27A9-8C2B-95F7-27A9AD42AB6C}"/>
                </a:ext>
              </a:extLst>
            </p:cNvPr>
            <p:cNvPicPr>
              <a:picLocks noChangeAspect="1"/>
            </p:cNvPicPr>
            <p:nvPr/>
          </p:nvPicPr>
          <p:blipFill>
            <a:blip r:embed="rId3"/>
            <a:stretch>
              <a:fillRect/>
            </a:stretch>
          </p:blipFill>
          <p:spPr>
            <a:xfrm>
              <a:off x="3686629" y="6236897"/>
              <a:ext cx="8505371" cy="621102"/>
            </a:xfrm>
            <a:prstGeom prst="rect">
              <a:avLst/>
            </a:prstGeom>
          </p:spPr>
        </p:pic>
        <p:sp>
          <p:nvSpPr>
            <p:cNvPr id="8" name="Rechthoek 7">
              <a:extLst>
                <a:ext uri="{FF2B5EF4-FFF2-40B4-BE49-F238E27FC236}">
                  <a16:creationId xmlns:a16="http://schemas.microsoft.com/office/drawing/2014/main" id="{A5E1DE11-8C30-CDB8-B686-57B6F68EEA73}"/>
                </a:ext>
              </a:extLst>
            </p:cNvPr>
            <p:cNvSpPr/>
            <p:nvPr/>
          </p:nvSpPr>
          <p:spPr>
            <a:xfrm>
              <a:off x="0" y="6236896"/>
              <a:ext cx="6016170" cy="62110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5" name="Afbeelding 4">
            <a:extLst>
              <a:ext uri="{FF2B5EF4-FFF2-40B4-BE49-F238E27FC236}">
                <a16:creationId xmlns:a16="http://schemas.microsoft.com/office/drawing/2014/main" id="{DFD42F5A-ABA2-2363-690C-DEB6AFDB2DD9}"/>
              </a:ext>
            </a:extLst>
          </p:cNvPr>
          <p:cNvPicPr>
            <a:picLocks noChangeAspect="1"/>
          </p:cNvPicPr>
          <p:nvPr/>
        </p:nvPicPr>
        <p:blipFill>
          <a:blip r:embed="rId4"/>
          <a:stretch>
            <a:fillRect/>
          </a:stretch>
        </p:blipFill>
        <p:spPr>
          <a:xfrm>
            <a:off x="7456286" y="2618278"/>
            <a:ext cx="2026920" cy="2545080"/>
          </a:xfrm>
          <a:prstGeom prst="rect">
            <a:avLst/>
          </a:prstGeom>
        </p:spPr>
      </p:pic>
    </p:spTree>
    <p:extLst>
      <p:ext uri="{BB962C8B-B14F-4D97-AF65-F5344CB8AC3E}">
        <p14:creationId xmlns:p14="http://schemas.microsoft.com/office/powerpoint/2010/main" val="10523487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ADE7B9-0775-596B-04FF-9109E9C6BA92}"/>
              </a:ext>
            </a:extLst>
          </p:cNvPr>
          <p:cNvSpPr>
            <a:spLocks noGrp="1"/>
          </p:cNvSpPr>
          <p:nvPr>
            <p:ph type="title"/>
          </p:nvPr>
        </p:nvSpPr>
        <p:spPr>
          <a:xfrm>
            <a:off x="994197" y="769362"/>
            <a:ext cx="10382400" cy="1059437"/>
          </a:xfrm>
        </p:spPr>
        <p:txBody>
          <a:bodyPr>
            <a:noAutofit/>
          </a:bodyPr>
          <a:lstStyle/>
          <a:p>
            <a:r>
              <a:rPr lang="nl-NL" sz="4000" dirty="0">
                <a:solidFill>
                  <a:schemeClr val="tx1"/>
                </a:solidFill>
                <a:latin typeface="Fira Sans" panose="020B0503050000020004" pitchFamily="34" charset="0"/>
              </a:rPr>
              <a:t>Wat werkt en wat versterkt?</a:t>
            </a:r>
            <a:br>
              <a:rPr lang="nl-NL" sz="4000" dirty="0">
                <a:solidFill>
                  <a:schemeClr val="tx1"/>
                </a:solidFill>
                <a:latin typeface="Fira Sans" panose="020B0503050000020004" pitchFamily="34" charset="0"/>
              </a:rPr>
            </a:br>
            <a:endParaRPr lang="nl-NL" sz="4000" dirty="0">
              <a:solidFill>
                <a:schemeClr val="tx1"/>
              </a:solidFill>
              <a:latin typeface="Fira Sans" panose="020B0503050000020004" pitchFamily="34" charset="0"/>
            </a:endParaRPr>
          </a:p>
        </p:txBody>
      </p:sp>
      <p:sp>
        <p:nvSpPr>
          <p:cNvPr id="3" name="Tijdelijke aanduiding voor inhoud 2">
            <a:extLst>
              <a:ext uri="{FF2B5EF4-FFF2-40B4-BE49-F238E27FC236}">
                <a16:creationId xmlns:a16="http://schemas.microsoft.com/office/drawing/2014/main" id="{CB1744A1-29E2-461B-2C8A-AA88A17AFB9D}"/>
              </a:ext>
            </a:extLst>
          </p:cNvPr>
          <p:cNvSpPr>
            <a:spLocks noGrp="1"/>
          </p:cNvSpPr>
          <p:nvPr>
            <p:ph idx="1"/>
          </p:nvPr>
        </p:nvSpPr>
        <p:spPr>
          <a:xfrm>
            <a:off x="994197" y="1742058"/>
            <a:ext cx="10478400" cy="4423246"/>
          </a:xfrm>
        </p:spPr>
        <p:txBody>
          <a:bodyPr>
            <a:normAutofit/>
          </a:bodyPr>
          <a:lstStyle/>
          <a:p>
            <a:endParaRPr lang="nl-NL" sz="2400" dirty="0">
              <a:latin typeface="Fira Sans" panose="020B0503050000020004" pitchFamily="34" charset="0"/>
            </a:endParaRPr>
          </a:p>
          <a:p>
            <a:r>
              <a:rPr lang="nl-NL" sz="2200" dirty="0">
                <a:latin typeface="Fira Sans" panose="020B0503050000020004" pitchFamily="34" charset="0"/>
              </a:rPr>
              <a:t>Studenten hebben individuele kenmerken, achtergronden en ervaringen: niet alles werkt voor iedereen</a:t>
            </a:r>
          </a:p>
          <a:p>
            <a:endParaRPr lang="nl-NL" sz="2200" dirty="0">
              <a:latin typeface="Fira Sans" panose="020B0503050000020004" pitchFamily="34" charset="0"/>
            </a:endParaRPr>
          </a:p>
          <a:p>
            <a:r>
              <a:rPr lang="nl-NL" sz="2200" dirty="0">
                <a:latin typeface="Fira Sans" panose="020B0503050000020004" pitchFamily="34" charset="0"/>
              </a:rPr>
              <a:t>Niet elk effect is eenvoudig toe te schrijven aan één specifieke activiteit. Studenten hadden vaak met meerdere activiteiten tegelijkertijd of na elkaar te maken.</a:t>
            </a:r>
          </a:p>
          <a:p>
            <a:pPr marL="0" indent="0">
              <a:buNone/>
            </a:pPr>
            <a:endParaRPr lang="nl-NL" sz="2200" dirty="0">
              <a:latin typeface="Fira Sans" panose="020B0503050000020004" pitchFamily="34" charset="0"/>
            </a:endParaRPr>
          </a:p>
          <a:p>
            <a:pPr marL="266700" indent="0">
              <a:buNone/>
            </a:pPr>
            <a:r>
              <a:rPr lang="nl-NL" sz="2200" dirty="0">
                <a:solidFill>
                  <a:srgbClr val="58365D"/>
                </a:solidFill>
                <a:latin typeface="Fira Sans" panose="020B0503050000020004" pitchFamily="34" charset="0"/>
              </a:rPr>
              <a:t>Het zijn combinaties van factoren die bijdragen aan succesvolle doorstroom en betere aansluiting.</a:t>
            </a:r>
          </a:p>
        </p:txBody>
      </p:sp>
      <p:sp>
        <p:nvSpPr>
          <p:cNvPr id="4" name="Tijdelijke aanduiding voor tekst 3">
            <a:extLst>
              <a:ext uri="{FF2B5EF4-FFF2-40B4-BE49-F238E27FC236}">
                <a16:creationId xmlns:a16="http://schemas.microsoft.com/office/drawing/2014/main" id="{1327CA00-B198-BBB8-B7FA-EC5E4C39878F}"/>
              </a:ext>
            </a:extLst>
          </p:cNvPr>
          <p:cNvSpPr>
            <a:spLocks noGrp="1"/>
          </p:cNvSpPr>
          <p:nvPr>
            <p:ph type="body" sz="quarter" idx="13"/>
          </p:nvPr>
        </p:nvSpPr>
        <p:spPr>
          <a:xfrm>
            <a:off x="994197" y="1257425"/>
            <a:ext cx="10382400" cy="484633"/>
          </a:xfrm>
        </p:spPr>
        <p:txBody>
          <a:bodyPr/>
          <a:lstStyle/>
          <a:p>
            <a:r>
              <a:rPr lang="nl-NL" sz="2400" dirty="0"/>
              <a:t>Aandacht voor de complexiteit van de transitie</a:t>
            </a:r>
          </a:p>
        </p:txBody>
      </p:sp>
      <p:sp>
        <p:nvSpPr>
          <p:cNvPr id="6" name="Pijl: rechts 5">
            <a:extLst>
              <a:ext uri="{FF2B5EF4-FFF2-40B4-BE49-F238E27FC236}">
                <a16:creationId xmlns:a16="http://schemas.microsoft.com/office/drawing/2014/main" id="{5D3A0935-8304-0C12-AA9B-BA2E79F964EB}"/>
              </a:ext>
            </a:extLst>
          </p:cNvPr>
          <p:cNvSpPr/>
          <p:nvPr/>
        </p:nvSpPr>
        <p:spPr>
          <a:xfrm>
            <a:off x="684900" y="4786885"/>
            <a:ext cx="483108" cy="484633"/>
          </a:xfrm>
          <a:prstGeom prst="rightArrow">
            <a:avLst>
              <a:gd name="adj1" fmla="val 50000"/>
              <a:gd name="adj2" fmla="val 5591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0349452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A67570-002F-13DF-4FB8-9FF41761293D}"/>
              </a:ext>
            </a:extLst>
          </p:cNvPr>
          <p:cNvSpPr>
            <a:spLocks noGrp="1"/>
          </p:cNvSpPr>
          <p:nvPr>
            <p:ph type="title"/>
          </p:nvPr>
        </p:nvSpPr>
        <p:spPr/>
        <p:txBody>
          <a:bodyPr>
            <a:normAutofit fontScale="90000"/>
          </a:bodyPr>
          <a:lstStyle/>
          <a:p>
            <a:r>
              <a:rPr lang="nl-NL" sz="3600" dirty="0"/>
              <a:t>Differentiële effecten voor doelgroepen (voorbeelden)</a:t>
            </a:r>
          </a:p>
        </p:txBody>
      </p:sp>
      <p:pic>
        <p:nvPicPr>
          <p:cNvPr id="4" name="Afbeelding 3">
            <a:extLst>
              <a:ext uri="{FF2B5EF4-FFF2-40B4-BE49-F238E27FC236}">
                <a16:creationId xmlns:a16="http://schemas.microsoft.com/office/drawing/2014/main" id="{100B4552-1C26-AF1D-D081-5AD59BD39DCD}"/>
              </a:ext>
            </a:extLst>
          </p:cNvPr>
          <p:cNvPicPr>
            <a:picLocks noChangeAspect="1"/>
          </p:cNvPicPr>
          <p:nvPr/>
        </p:nvPicPr>
        <p:blipFill>
          <a:blip r:embed="rId2"/>
          <a:stretch>
            <a:fillRect/>
          </a:stretch>
        </p:blipFill>
        <p:spPr>
          <a:xfrm>
            <a:off x="256360" y="1352550"/>
            <a:ext cx="11679280" cy="4572348"/>
          </a:xfrm>
          <a:prstGeom prst="rect">
            <a:avLst/>
          </a:prstGeom>
        </p:spPr>
      </p:pic>
    </p:spTree>
    <p:extLst>
      <p:ext uri="{BB962C8B-B14F-4D97-AF65-F5344CB8AC3E}">
        <p14:creationId xmlns:p14="http://schemas.microsoft.com/office/powerpoint/2010/main" val="1074835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A955B0-CD35-3B5A-A7DA-214676EA7AF4}"/>
              </a:ext>
            </a:extLst>
          </p:cNvPr>
          <p:cNvSpPr>
            <a:spLocks noGrp="1"/>
          </p:cNvSpPr>
          <p:nvPr>
            <p:ph type="title"/>
          </p:nvPr>
        </p:nvSpPr>
        <p:spPr/>
        <p:txBody>
          <a:bodyPr vert="horz" lIns="91440" tIns="45720" rIns="91440" bIns="45720" rtlCol="0" anchor="b">
            <a:noAutofit/>
          </a:bodyPr>
          <a:lstStyle/>
          <a:p>
            <a:pPr algn="l"/>
            <a:r>
              <a:rPr lang="nl-NL" sz="3600" b="1" dirty="0">
                <a:solidFill>
                  <a:srgbClr val="532857"/>
                </a:solidFill>
              </a:rPr>
              <a:t>Programma</a:t>
            </a:r>
          </a:p>
        </p:txBody>
      </p:sp>
      <p:grpSp>
        <p:nvGrpSpPr>
          <p:cNvPr id="6" name="Groep 5">
            <a:extLst>
              <a:ext uri="{FF2B5EF4-FFF2-40B4-BE49-F238E27FC236}">
                <a16:creationId xmlns:a16="http://schemas.microsoft.com/office/drawing/2014/main" id="{442E961C-05B7-8821-DF1F-478FC9FEC024}"/>
              </a:ext>
            </a:extLst>
          </p:cNvPr>
          <p:cNvGrpSpPr/>
          <p:nvPr/>
        </p:nvGrpSpPr>
        <p:grpSpPr>
          <a:xfrm>
            <a:off x="0" y="6236896"/>
            <a:ext cx="12192000" cy="621103"/>
            <a:chOff x="0" y="6236896"/>
            <a:chExt cx="12192000" cy="621103"/>
          </a:xfrm>
        </p:grpSpPr>
        <p:pic>
          <p:nvPicPr>
            <p:cNvPr id="13" name="Afbeelding 12">
              <a:extLst>
                <a:ext uri="{FF2B5EF4-FFF2-40B4-BE49-F238E27FC236}">
                  <a16:creationId xmlns:a16="http://schemas.microsoft.com/office/drawing/2014/main" id="{42492C9C-0266-7F54-0215-CC67007ECD31}"/>
                </a:ext>
              </a:extLst>
            </p:cNvPr>
            <p:cNvPicPr>
              <a:picLocks noChangeAspect="1"/>
            </p:cNvPicPr>
            <p:nvPr/>
          </p:nvPicPr>
          <p:blipFill>
            <a:blip r:embed="rId3"/>
            <a:stretch>
              <a:fillRect/>
            </a:stretch>
          </p:blipFill>
          <p:spPr>
            <a:xfrm>
              <a:off x="3686629" y="6236897"/>
              <a:ext cx="8505371" cy="621102"/>
            </a:xfrm>
            <a:prstGeom prst="rect">
              <a:avLst/>
            </a:prstGeom>
          </p:spPr>
        </p:pic>
        <p:sp>
          <p:nvSpPr>
            <p:cNvPr id="14" name="Rechthoek 13">
              <a:extLst>
                <a:ext uri="{FF2B5EF4-FFF2-40B4-BE49-F238E27FC236}">
                  <a16:creationId xmlns:a16="http://schemas.microsoft.com/office/drawing/2014/main" id="{3D93F00D-B5C1-BAF1-9619-94896A4730FF}"/>
                </a:ext>
              </a:extLst>
            </p:cNvPr>
            <p:cNvSpPr/>
            <p:nvPr/>
          </p:nvSpPr>
          <p:spPr>
            <a:xfrm>
              <a:off x="0" y="6236896"/>
              <a:ext cx="6016170" cy="62110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4" name="Tekstvak 3">
            <a:extLst>
              <a:ext uri="{FF2B5EF4-FFF2-40B4-BE49-F238E27FC236}">
                <a16:creationId xmlns:a16="http://schemas.microsoft.com/office/drawing/2014/main" id="{06F11C87-6F29-C0C2-FBA5-DD877E7DF0BC}"/>
              </a:ext>
            </a:extLst>
          </p:cNvPr>
          <p:cNvSpPr txBox="1"/>
          <p:nvPr/>
        </p:nvSpPr>
        <p:spPr>
          <a:xfrm>
            <a:off x="820149" y="2394305"/>
            <a:ext cx="10907031" cy="2697149"/>
          </a:xfrm>
          <a:prstGeom prst="rect">
            <a:avLst/>
          </a:prstGeom>
          <a:noFill/>
        </p:spPr>
        <p:txBody>
          <a:bodyPr wrap="square">
            <a:spAutoFit/>
          </a:bodyPr>
          <a:lstStyle/>
          <a:p>
            <a:pPr marL="457200" indent="-457200" algn="l">
              <a:spcBef>
                <a:spcPts val="1000"/>
              </a:spcBef>
              <a:buFont typeface="Arial" panose="020B0604020202020204" pitchFamily="34" charset="0"/>
              <a:buChar char="•"/>
            </a:pPr>
            <a:r>
              <a:rPr lang="nl-NL" sz="2200" i="1" dirty="0">
                <a:solidFill>
                  <a:srgbClr val="532857"/>
                </a:solidFill>
                <a:latin typeface="Fira Sans" panose="020B0503050000020004" pitchFamily="34" charset="0"/>
                <a:ea typeface="Fira Sans Light" panose="020B0403050000020004" pitchFamily="34" charset="0"/>
                <a:cs typeface="Rubik Medium" pitchFamily="2" charset="-79"/>
              </a:rPr>
              <a:t>Wie is wie</a:t>
            </a:r>
            <a:r>
              <a:rPr lang="nl-NL" sz="2200" dirty="0">
                <a:solidFill>
                  <a:srgbClr val="532857"/>
                </a:solidFill>
                <a:latin typeface="Fira Sans" panose="020B0503050000020004" pitchFamily="34" charset="0"/>
                <a:ea typeface="Fira Sans Light" panose="020B0403050000020004" pitchFamily="34" charset="0"/>
                <a:cs typeface="Rubik Medium" pitchFamily="2" charset="-79"/>
              </a:rPr>
              <a:t>: korte kennismaking</a:t>
            </a:r>
          </a:p>
          <a:p>
            <a:pPr marL="457200" indent="-457200">
              <a:spcBef>
                <a:spcPts val="1000"/>
              </a:spcBef>
              <a:buFont typeface="Arial" panose="020B0604020202020204" pitchFamily="34" charset="0"/>
              <a:buChar char="•"/>
            </a:pPr>
            <a:r>
              <a:rPr lang="nl-NL" sz="2200" i="1" dirty="0">
                <a:solidFill>
                  <a:srgbClr val="532857"/>
                </a:solidFill>
                <a:latin typeface="Fira Sans" panose="020B0503050000020004" pitchFamily="34" charset="0"/>
                <a:ea typeface="Fira Sans Light" panose="020B0403050000020004" pitchFamily="34" charset="0"/>
                <a:cs typeface="Rubik Medium" pitchFamily="2" charset="-79"/>
              </a:rPr>
              <a:t>Transitie van mbo naar hbo: </a:t>
            </a:r>
            <a:r>
              <a:rPr lang="nl-NL" sz="2200" dirty="0">
                <a:solidFill>
                  <a:srgbClr val="532857"/>
                </a:solidFill>
                <a:latin typeface="Fira Sans" panose="020B0503050000020004" pitchFamily="34" charset="0"/>
                <a:ea typeface="Fira Sans Light" panose="020B0403050000020004" pitchFamily="34" charset="0"/>
                <a:cs typeface="Rubik Medium" pitchFamily="2" charset="-79"/>
              </a:rPr>
              <a:t>presentatie van het onderzoek</a:t>
            </a:r>
            <a:endParaRPr lang="nl-NL" sz="2200" i="1" dirty="0">
              <a:solidFill>
                <a:srgbClr val="532857"/>
              </a:solidFill>
              <a:latin typeface="Fira Sans" panose="020B0503050000020004" pitchFamily="34" charset="0"/>
              <a:ea typeface="Fira Sans Light" panose="020B0403050000020004" pitchFamily="34" charset="0"/>
              <a:cs typeface="Rubik Medium" pitchFamily="2" charset="-79"/>
            </a:endParaRPr>
          </a:p>
          <a:p>
            <a:pPr marL="457200" indent="-457200" algn="l">
              <a:spcBef>
                <a:spcPts val="1000"/>
              </a:spcBef>
              <a:buFont typeface="Arial" panose="020B0604020202020204" pitchFamily="34" charset="0"/>
              <a:buChar char="•"/>
            </a:pPr>
            <a:r>
              <a:rPr lang="nl-NL" sz="2200" i="1" dirty="0">
                <a:solidFill>
                  <a:srgbClr val="532857"/>
                </a:solidFill>
                <a:latin typeface="Fira Sans" panose="020B0503050000020004" pitchFamily="34" charset="0"/>
                <a:ea typeface="Fira Sans Light" panose="020B0403050000020004" pitchFamily="34" charset="0"/>
                <a:cs typeface="Rubik Medium" pitchFamily="2" charset="-79"/>
              </a:rPr>
              <a:t>Over de streep</a:t>
            </a:r>
            <a:r>
              <a:rPr lang="nl-NL" sz="2200" dirty="0">
                <a:solidFill>
                  <a:srgbClr val="532857"/>
                </a:solidFill>
                <a:latin typeface="Fira Sans" panose="020B0503050000020004" pitchFamily="34" charset="0"/>
                <a:ea typeface="Fira Sans Light" panose="020B0403050000020004" pitchFamily="34" charset="0"/>
                <a:cs typeface="Rubik Medium" pitchFamily="2" charset="-79"/>
              </a:rPr>
              <a:t>: discussie langs de lijn</a:t>
            </a:r>
          </a:p>
          <a:p>
            <a:pPr marL="457200" indent="-457200" algn="l">
              <a:spcBef>
                <a:spcPts val="1000"/>
              </a:spcBef>
              <a:buFont typeface="Arial" panose="020B0604020202020204" pitchFamily="34" charset="0"/>
              <a:buChar char="•"/>
            </a:pPr>
            <a:r>
              <a:rPr lang="nl-NL" sz="2200" i="1" dirty="0">
                <a:solidFill>
                  <a:srgbClr val="532857"/>
                </a:solidFill>
                <a:latin typeface="Fira Sans" panose="020B0503050000020004" pitchFamily="34" charset="0"/>
                <a:ea typeface="Fira Sans Light" panose="020B0403050000020004" pitchFamily="34" charset="0"/>
                <a:cs typeface="Rubik Medium" pitchFamily="2" charset="-79"/>
              </a:rPr>
              <a:t>Tips voor de toekomst: </a:t>
            </a:r>
            <a:r>
              <a:rPr lang="nl-NL" sz="2200" dirty="0">
                <a:solidFill>
                  <a:srgbClr val="532857"/>
                </a:solidFill>
                <a:latin typeface="Fira Sans" panose="020B0503050000020004" pitchFamily="34" charset="0"/>
                <a:ea typeface="Fira Sans Light" panose="020B0403050000020004" pitchFamily="34" charset="0"/>
                <a:cs typeface="Rubik Medium" pitchFamily="2" charset="-79"/>
              </a:rPr>
              <a:t>wat is er nodig voor optimale doorstroomtrajecten?</a:t>
            </a:r>
          </a:p>
          <a:p>
            <a:pPr marL="457200" indent="-457200" algn="l">
              <a:lnSpc>
                <a:spcPct val="90000"/>
              </a:lnSpc>
              <a:spcBef>
                <a:spcPts val="1000"/>
              </a:spcBef>
              <a:buFont typeface="+mj-lt"/>
              <a:buAutoNum type="arabicPeriod"/>
            </a:pPr>
            <a:endParaRPr lang="nl-NL" sz="2200" dirty="0">
              <a:solidFill>
                <a:srgbClr val="532857"/>
              </a:solidFill>
              <a:latin typeface="Fira Sans" panose="020B0503050000020004" pitchFamily="34" charset="0"/>
              <a:ea typeface="Fira Sans Light" panose="020B0403050000020004" pitchFamily="34" charset="0"/>
              <a:cs typeface="Rubik Medium" pitchFamily="2" charset="-79"/>
            </a:endParaRPr>
          </a:p>
          <a:p>
            <a:pPr marL="457200" indent="-457200" algn="l">
              <a:lnSpc>
                <a:spcPct val="90000"/>
              </a:lnSpc>
              <a:spcBef>
                <a:spcPts val="1000"/>
              </a:spcBef>
              <a:buFont typeface="+mj-lt"/>
              <a:buAutoNum type="arabicPeriod"/>
            </a:pPr>
            <a:endParaRPr lang="nl-NL" sz="2200" dirty="0">
              <a:solidFill>
                <a:srgbClr val="532857"/>
              </a:solidFill>
              <a:latin typeface="Fira Sans" panose="020B0503050000020004" pitchFamily="34" charset="0"/>
              <a:ea typeface="Fira Sans Light" panose="020B0403050000020004" pitchFamily="34" charset="0"/>
              <a:cs typeface="Rubik Medium" pitchFamily="2" charset="-79"/>
            </a:endParaRPr>
          </a:p>
        </p:txBody>
      </p:sp>
    </p:spTree>
    <p:extLst>
      <p:ext uri="{BB962C8B-B14F-4D97-AF65-F5344CB8AC3E}">
        <p14:creationId xmlns:p14="http://schemas.microsoft.com/office/powerpoint/2010/main" val="32867229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E754DA-94E3-7B2D-EBDD-DF470749E50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47157E3-4C11-7E9F-0D2E-E1B1760FC665}"/>
              </a:ext>
            </a:extLst>
          </p:cNvPr>
          <p:cNvSpPr>
            <a:spLocks noGrp="1"/>
          </p:cNvSpPr>
          <p:nvPr>
            <p:ph type="title" idx="4294967295"/>
          </p:nvPr>
        </p:nvSpPr>
        <p:spPr>
          <a:xfrm>
            <a:off x="720000" y="720000"/>
            <a:ext cx="10515600" cy="644525"/>
          </a:xfrm>
        </p:spPr>
        <p:txBody>
          <a:bodyPr>
            <a:noAutofit/>
          </a:bodyPr>
          <a:lstStyle/>
          <a:p>
            <a:r>
              <a:rPr lang="nl-NL" b="1">
                <a:solidFill>
                  <a:srgbClr val="532857"/>
                </a:solidFill>
                <a:cs typeface="Rubik"/>
              </a:rPr>
              <a:t>Conclusies en aanbevelingen mbo</a:t>
            </a:r>
            <a:endParaRPr lang="nl-NL" b="1">
              <a:solidFill>
                <a:srgbClr val="532857"/>
              </a:solidFill>
              <a:cs typeface="Rubik" pitchFamily="2" charset="-79"/>
            </a:endParaRPr>
          </a:p>
        </p:txBody>
      </p:sp>
      <p:sp>
        <p:nvSpPr>
          <p:cNvPr id="3" name="Ondertitel 2">
            <a:extLst>
              <a:ext uri="{FF2B5EF4-FFF2-40B4-BE49-F238E27FC236}">
                <a16:creationId xmlns:a16="http://schemas.microsoft.com/office/drawing/2014/main" id="{28C03791-A70B-B213-418F-D8DC5FDD2005}"/>
              </a:ext>
            </a:extLst>
          </p:cNvPr>
          <p:cNvSpPr>
            <a:spLocks noGrp="1"/>
          </p:cNvSpPr>
          <p:nvPr>
            <p:ph idx="1"/>
          </p:nvPr>
        </p:nvSpPr>
        <p:spPr>
          <a:xfrm>
            <a:off x="720000" y="1620000"/>
            <a:ext cx="10515600" cy="4351338"/>
          </a:xfrm>
        </p:spPr>
        <p:txBody>
          <a:bodyPr vert="horz" lIns="91440" tIns="45720" rIns="91440" bIns="45720" rtlCol="0" anchor="t">
            <a:normAutofit/>
          </a:bodyPr>
          <a:lstStyle/>
          <a:p>
            <a:pPr marL="0" indent="0">
              <a:buNone/>
            </a:pPr>
            <a:r>
              <a:rPr lang="nl-NL" sz="2200" b="1" dirty="0">
                <a:latin typeface="Fira Sans" panose="020B0503050000020004" pitchFamily="34" charset="0"/>
                <a:cs typeface="Rubik Medium"/>
              </a:rPr>
              <a:t>Centrale rol: versterken motivatie en keuzezekerheid door</a:t>
            </a:r>
          </a:p>
          <a:p>
            <a:r>
              <a:rPr lang="nl-NL" sz="2200" dirty="0">
                <a:latin typeface="Fira Sans" panose="020B0503050000020004" pitchFamily="34" charset="0"/>
                <a:cs typeface="Rubik Medium"/>
              </a:rPr>
              <a:t>Informatie</a:t>
            </a:r>
          </a:p>
          <a:p>
            <a:r>
              <a:rPr lang="nl-NL" sz="2200" dirty="0">
                <a:latin typeface="Fira Sans" panose="020B0503050000020004" pitchFamily="34" charset="0"/>
                <a:cs typeface="Rubik Medium"/>
              </a:rPr>
              <a:t>Oriëntatie</a:t>
            </a:r>
          </a:p>
          <a:p>
            <a:r>
              <a:rPr lang="nl-NL" sz="2200" dirty="0">
                <a:latin typeface="Fira Sans" panose="020B0503050000020004" pitchFamily="34" charset="0"/>
                <a:cs typeface="Rubik Medium"/>
              </a:rPr>
              <a:t>Reflectie</a:t>
            </a:r>
          </a:p>
          <a:p>
            <a:endParaRPr lang="nl-NL" sz="2200" dirty="0">
              <a:latin typeface="Fira Sans" panose="020B0503050000020004" pitchFamily="34" charset="0"/>
              <a:cs typeface="Rubik Medium"/>
            </a:endParaRPr>
          </a:p>
          <a:p>
            <a:pPr marL="0" indent="0">
              <a:buNone/>
            </a:pPr>
            <a:r>
              <a:rPr lang="nl-NL" sz="2200" b="1" dirty="0">
                <a:latin typeface="Fira Sans" panose="020B0503050000020004" pitchFamily="34" charset="0"/>
                <a:cs typeface="Rubik Medium"/>
              </a:rPr>
              <a:t>Aanbevelingen:</a:t>
            </a:r>
          </a:p>
          <a:p>
            <a:r>
              <a:rPr lang="nl-NL" sz="2200" dirty="0">
                <a:latin typeface="Fira Sans" panose="020B0503050000020004" pitchFamily="34" charset="0"/>
                <a:cs typeface="Rubik Medium"/>
              </a:rPr>
              <a:t>Aandacht voor en voorbereiding op studievaardigheden</a:t>
            </a:r>
          </a:p>
          <a:p>
            <a:r>
              <a:rPr lang="nl-NL" sz="2200" dirty="0">
                <a:latin typeface="Fira Sans" panose="020B0503050000020004" pitchFamily="34" charset="0"/>
                <a:cs typeface="Rubik Medium"/>
              </a:rPr>
              <a:t>Individuele begeleiding</a:t>
            </a:r>
          </a:p>
          <a:p>
            <a:r>
              <a:rPr lang="nl-NL" sz="2200" dirty="0">
                <a:latin typeface="Fira Sans" panose="020B0503050000020004" pitchFamily="34" charset="0"/>
                <a:cs typeface="Rubik Medium"/>
              </a:rPr>
              <a:t>Actieve samenwerking met hbo</a:t>
            </a:r>
          </a:p>
          <a:p>
            <a:r>
              <a:rPr lang="nl-NL" sz="2200" dirty="0">
                <a:latin typeface="Fira Sans" panose="020B0503050000020004" pitchFamily="34" charset="0"/>
                <a:cs typeface="Rubik Medium"/>
              </a:rPr>
              <a:t>Actief alumnibeleid</a:t>
            </a:r>
          </a:p>
        </p:txBody>
      </p:sp>
      <p:grpSp>
        <p:nvGrpSpPr>
          <p:cNvPr id="4" name="Groep 3">
            <a:extLst>
              <a:ext uri="{FF2B5EF4-FFF2-40B4-BE49-F238E27FC236}">
                <a16:creationId xmlns:a16="http://schemas.microsoft.com/office/drawing/2014/main" id="{180C0771-FFE6-CD0E-FA3A-8BB91A6523C9}"/>
              </a:ext>
            </a:extLst>
          </p:cNvPr>
          <p:cNvGrpSpPr/>
          <p:nvPr/>
        </p:nvGrpSpPr>
        <p:grpSpPr>
          <a:xfrm>
            <a:off x="0" y="6236896"/>
            <a:ext cx="12192000" cy="621103"/>
            <a:chOff x="0" y="6236896"/>
            <a:chExt cx="12192000" cy="621103"/>
          </a:xfrm>
        </p:grpSpPr>
        <p:pic>
          <p:nvPicPr>
            <p:cNvPr id="6" name="Afbeelding 5">
              <a:extLst>
                <a:ext uri="{FF2B5EF4-FFF2-40B4-BE49-F238E27FC236}">
                  <a16:creationId xmlns:a16="http://schemas.microsoft.com/office/drawing/2014/main" id="{23964332-27A9-8C2B-95F7-27A9AD42AB6C}"/>
                </a:ext>
              </a:extLst>
            </p:cNvPr>
            <p:cNvPicPr>
              <a:picLocks noChangeAspect="1"/>
            </p:cNvPicPr>
            <p:nvPr/>
          </p:nvPicPr>
          <p:blipFill>
            <a:blip r:embed="rId3"/>
            <a:stretch>
              <a:fillRect/>
            </a:stretch>
          </p:blipFill>
          <p:spPr>
            <a:xfrm>
              <a:off x="3686629" y="6236897"/>
              <a:ext cx="8505371" cy="621102"/>
            </a:xfrm>
            <a:prstGeom prst="rect">
              <a:avLst/>
            </a:prstGeom>
          </p:spPr>
        </p:pic>
        <p:sp>
          <p:nvSpPr>
            <p:cNvPr id="8" name="Rechthoek 7">
              <a:extLst>
                <a:ext uri="{FF2B5EF4-FFF2-40B4-BE49-F238E27FC236}">
                  <a16:creationId xmlns:a16="http://schemas.microsoft.com/office/drawing/2014/main" id="{A5E1DE11-8C30-CDB8-B686-57B6F68EEA73}"/>
                </a:ext>
              </a:extLst>
            </p:cNvPr>
            <p:cNvSpPr/>
            <p:nvPr/>
          </p:nvSpPr>
          <p:spPr>
            <a:xfrm>
              <a:off x="0" y="6236896"/>
              <a:ext cx="6016170" cy="62110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5" name="Afbeelding 4">
            <a:extLst>
              <a:ext uri="{FF2B5EF4-FFF2-40B4-BE49-F238E27FC236}">
                <a16:creationId xmlns:a16="http://schemas.microsoft.com/office/drawing/2014/main" id="{BBC308BF-34F4-5DAC-808B-8A0D6BB18E6E}"/>
              </a:ext>
            </a:extLst>
          </p:cNvPr>
          <p:cNvPicPr>
            <a:picLocks noChangeAspect="1"/>
          </p:cNvPicPr>
          <p:nvPr/>
        </p:nvPicPr>
        <p:blipFill>
          <a:blip r:embed="rId4"/>
          <a:stretch>
            <a:fillRect/>
          </a:stretch>
        </p:blipFill>
        <p:spPr>
          <a:xfrm>
            <a:off x="9028776" y="3913938"/>
            <a:ext cx="1264920" cy="2057400"/>
          </a:xfrm>
          <a:prstGeom prst="rect">
            <a:avLst/>
          </a:prstGeom>
        </p:spPr>
      </p:pic>
      <p:pic>
        <p:nvPicPr>
          <p:cNvPr id="9" name="Afbeelding 8">
            <a:extLst>
              <a:ext uri="{FF2B5EF4-FFF2-40B4-BE49-F238E27FC236}">
                <a16:creationId xmlns:a16="http://schemas.microsoft.com/office/drawing/2014/main" id="{1DD7874A-5549-7311-CF88-AFFAFEA3507C}"/>
              </a:ext>
            </a:extLst>
          </p:cNvPr>
          <p:cNvPicPr>
            <a:picLocks noChangeAspect="1"/>
          </p:cNvPicPr>
          <p:nvPr/>
        </p:nvPicPr>
        <p:blipFill>
          <a:blip r:embed="rId5"/>
          <a:stretch>
            <a:fillRect/>
          </a:stretch>
        </p:blipFill>
        <p:spPr>
          <a:xfrm>
            <a:off x="3495502" y="2257483"/>
            <a:ext cx="2042160" cy="1363980"/>
          </a:xfrm>
          <a:prstGeom prst="rect">
            <a:avLst/>
          </a:prstGeom>
        </p:spPr>
      </p:pic>
    </p:spTree>
    <p:extLst>
      <p:ext uri="{BB962C8B-B14F-4D97-AF65-F5344CB8AC3E}">
        <p14:creationId xmlns:p14="http://schemas.microsoft.com/office/powerpoint/2010/main" val="14623842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E754DA-94E3-7B2D-EBDD-DF470749E50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47157E3-4C11-7E9F-0D2E-E1B1760FC665}"/>
              </a:ext>
            </a:extLst>
          </p:cNvPr>
          <p:cNvSpPr>
            <a:spLocks noGrp="1"/>
          </p:cNvSpPr>
          <p:nvPr>
            <p:ph type="title" idx="4294967295"/>
          </p:nvPr>
        </p:nvSpPr>
        <p:spPr>
          <a:xfrm>
            <a:off x="720000" y="720000"/>
            <a:ext cx="10515600" cy="644525"/>
          </a:xfrm>
        </p:spPr>
        <p:txBody>
          <a:bodyPr>
            <a:normAutofit fontScale="90000"/>
          </a:bodyPr>
          <a:lstStyle/>
          <a:p>
            <a:r>
              <a:rPr lang="nl-NL" sz="4900" b="1" dirty="0">
                <a:solidFill>
                  <a:srgbClr val="532857"/>
                </a:solidFill>
                <a:cs typeface="Rubik"/>
              </a:rPr>
              <a:t>Conclusies</a:t>
            </a:r>
            <a:r>
              <a:rPr lang="nl-NL" b="1" dirty="0">
                <a:solidFill>
                  <a:srgbClr val="532857"/>
                </a:solidFill>
                <a:cs typeface="Rubik"/>
              </a:rPr>
              <a:t> en aanbevelingen hbo</a:t>
            </a:r>
            <a:endParaRPr lang="nl-NL" b="1" dirty="0">
              <a:solidFill>
                <a:srgbClr val="532857"/>
              </a:solidFill>
              <a:cs typeface="Rubik" pitchFamily="2" charset="-79"/>
            </a:endParaRPr>
          </a:p>
        </p:txBody>
      </p:sp>
      <p:sp>
        <p:nvSpPr>
          <p:cNvPr id="3" name="Ondertitel 2">
            <a:extLst>
              <a:ext uri="{FF2B5EF4-FFF2-40B4-BE49-F238E27FC236}">
                <a16:creationId xmlns:a16="http://schemas.microsoft.com/office/drawing/2014/main" id="{28C03791-A70B-B213-418F-D8DC5FDD2005}"/>
              </a:ext>
            </a:extLst>
          </p:cNvPr>
          <p:cNvSpPr>
            <a:spLocks noGrp="1"/>
          </p:cNvSpPr>
          <p:nvPr>
            <p:ph idx="1"/>
          </p:nvPr>
        </p:nvSpPr>
        <p:spPr>
          <a:xfrm>
            <a:off x="720000" y="1620000"/>
            <a:ext cx="10515600" cy="4351338"/>
          </a:xfrm>
        </p:spPr>
        <p:txBody>
          <a:bodyPr vert="horz" lIns="91440" tIns="45720" rIns="91440" bIns="45720" rtlCol="0" anchor="t">
            <a:normAutofit/>
          </a:bodyPr>
          <a:lstStyle/>
          <a:p>
            <a:pPr marL="0" indent="0">
              <a:buNone/>
            </a:pPr>
            <a:r>
              <a:rPr lang="nl-NL" sz="2200" b="1" dirty="0">
                <a:latin typeface="Fira Sans" panose="020B0503050000020004" pitchFamily="34" charset="0"/>
                <a:cs typeface="Rubik Medium"/>
              </a:rPr>
              <a:t>Centrale rol: versterken aansluiting, binding en studiesucces door</a:t>
            </a:r>
          </a:p>
          <a:p>
            <a:r>
              <a:rPr lang="nl-NL" sz="2200" dirty="0">
                <a:latin typeface="Fira Sans" panose="020B0503050000020004" pitchFamily="34" charset="0"/>
                <a:cs typeface="Rubik Medium"/>
              </a:rPr>
              <a:t>Sociale en academische integratie</a:t>
            </a:r>
          </a:p>
          <a:p>
            <a:r>
              <a:rPr lang="nl-NL" sz="2200" dirty="0">
                <a:latin typeface="Fira Sans" panose="020B0503050000020004" pitchFamily="34" charset="0"/>
                <a:cs typeface="Rubik Medium"/>
              </a:rPr>
              <a:t>Heldere communicatie</a:t>
            </a:r>
          </a:p>
          <a:p>
            <a:r>
              <a:rPr lang="nl-NL" sz="2200" dirty="0">
                <a:latin typeface="Fira Sans" panose="020B0503050000020004" pitchFamily="34" charset="0"/>
                <a:cs typeface="Rubik Medium"/>
              </a:rPr>
              <a:t>Kleinschalig onderwijs</a:t>
            </a:r>
          </a:p>
          <a:p>
            <a:r>
              <a:rPr lang="nl-NL" sz="2200" dirty="0">
                <a:latin typeface="Fira Sans" panose="020B0503050000020004" pitchFamily="34" charset="0"/>
                <a:cs typeface="Rubik Medium"/>
              </a:rPr>
              <a:t>Veilig leerklimaat</a:t>
            </a:r>
          </a:p>
          <a:p>
            <a:endParaRPr lang="nl-NL" sz="2200" dirty="0">
              <a:latin typeface="Fira Sans" panose="020B0503050000020004" pitchFamily="34" charset="0"/>
              <a:cs typeface="Rubik Medium"/>
            </a:endParaRPr>
          </a:p>
          <a:p>
            <a:pPr marL="0" indent="0">
              <a:buNone/>
            </a:pPr>
            <a:r>
              <a:rPr lang="nl-NL" sz="2200" b="1" dirty="0">
                <a:latin typeface="Fira Sans" panose="020B0503050000020004" pitchFamily="34" charset="0"/>
                <a:cs typeface="Rubik Medium"/>
              </a:rPr>
              <a:t>Cruciaal voor:</a:t>
            </a:r>
          </a:p>
          <a:p>
            <a:r>
              <a:rPr lang="nl-NL" sz="2200" dirty="0">
                <a:latin typeface="Fira Sans" panose="020B0503050000020004" pitchFamily="34" charset="0"/>
                <a:cs typeface="Rubik Medium"/>
              </a:rPr>
              <a:t>Integratie en motivatie</a:t>
            </a:r>
          </a:p>
          <a:p>
            <a:r>
              <a:rPr lang="nl-NL" sz="2200" dirty="0">
                <a:latin typeface="Fira Sans" panose="020B0503050000020004" pitchFamily="34" charset="0"/>
                <a:cs typeface="Rubik Medium"/>
              </a:rPr>
              <a:t>Binding</a:t>
            </a:r>
          </a:p>
          <a:p>
            <a:r>
              <a:rPr lang="nl-NL" sz="2200" dirty="0">
                <a:latin typeface="Fira Sans" panose="020B0503050000020004" pitchFamily="34" charset="0"/>
                <a:cs typeface="Rubik Medium"/>
              </a:rPr>
              <a:t>Vertrouwen in eigen kunnen</a:t>
            </a:r>
          </a:p>
          <a:p>
            <a:endParaRPr lang="nl-NL" sz="2200" dirty="0">
              <a:latin typeface="Fira Sans" panose="020B0503050000020004" pitchFamily="34" charset="0"/>
              <a:cs typeface="Rubik Medium"/>
            </a:endParaRPr>
          </a:p>
          <a:p>
            <a:endParaRPr lang="nl-NL" sz="2200" dirty="0">
              <a:latin typeface="Fira Sans" panose="020B0503050000020004" pitchFamily="34" charset="0"/>
              <a:cs typeface="Rubik Medium"/>
            </a:endParaRPr>
          </a:p>
        </p:txBody>
      </p:sp>
      <p:grpSp>
        <p:nvGrpSpPr>
          <p:cNvPr id="4" name="Groep 3">
            <a:extLst>
              <a:ext uri="{FF2B5EF4-FFF2-40B4-BE49-F238E27FC236}">
                <a16:creationId xmlns:a16="http://schemas.microsoft.com/office/drawing/2014/main" id="{180C0771-FFE6-CD0E-FA3A-8BB91A6523C9}"/>
              </a:ext>
            </a:extLst>
          </p:cNvPr>
          <p:cNvGrpSpPr/>
          <p:nvPr/>
        </p:nvGrpSpPr>
        <p:grpSpPr>
          <a:xfrm>
            <a:off x="0" y="6236896"/>
            <a:ext cx="12192000" cy="621103"/>
            <a:chOff x="0" y="6236896"/>
            <a:chExt cx="12192000" cy="621103"/>
          </a:xfrm>
        </p:grpSpPr>
        <p:pic>
          <p:nvPicPr>
            <p:cNvPr id="6" name="Afbeelding 5">
              <a:extLst>
                <a:ext uri="{FF2B5EF4-FFF2-40B4-BE49-F238E27FC236}">
                  <a16:creationId xmlns:a16="http://schemas.microsoft.com/office/drawing/2014/main" id="{23964332-27A9-8C2B-95F7-27A9AD42AB6C}"/>
                </a:ext>
              </a:extLst>
            </p:cNvPr>
            <p:cNvPicPr>
              <a:picLocks noChangeAspect="1"/>
            </p:cNvPicPr>
            <p:nvPr/>
          </p:nvPicPr>
          <p:blipFill>
            <a:blip r:embed="rId3"/>
            <a:stretch>
              <a:fillRect/>
            </a:stretch>
          </p:blipFill>
          <p:spPr>
            <a:xfrm>
              <a:off x="3686629" y="6236897"/>
              <a:ext cx="8505371" cy="621102"/>
            </a:xfrm>
            <a:prstGeom prst="rect">
              <a:avLst/>
            </a:prstGeom>
          </p:spPr>
        </p:pic>
        <p:sp>
          <p:nvSpPr>
            <p:cNvPr id="8" name="Rechthoek 7">
              <a:extLst>
                <a:ext uri="{FF2B5EF4-FFF2-40B4-BE49-F238E27FC236}">
                  <a16:creationId xmlns:a16="http://schemas.microsoft.com/office/drawing/2014/main" id="{A5E1DE11-8C30-CDB8-B686-57B6F68EEA73}"/>
                </a:ext>
              </a:extLst>
            </p:cNvPr>
            <p:cNvSpPr/>
            <p:nvPr/>
          </p:nvSpPr>
          <p:spPr>
            <a:xfrm>
              <a:off x="0" y="6236896"/>
              <a:ext cx="6016170" cy="62110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5" name="Afbeelding 4">
            <a:extLst>
              <a:ext uri="{FF2B5EF4-FFF2-40B4-BE49-F238E27FC236}">
                <a16:creationId xmlns:a16="http://schemas.microsoft.com/office/drawing/2014/main" id="{ED1AC389-C98D-9738-0CDF-8AF4FBB194F8}"/>
              </a:ext>
            </a:extLst>
          </p:cNvPr>
          <p:cNvPicPr>
            <a:picLocks noChangeAspect="1"/>
          </p:cNvPicPr>
          <p:nvPr/>
        </p:nvPicPr>
        <p:blipFill>
          <a:blip r:embed="rId4"/>
          <a:stretch>
            <a:fillRect/>
          </a:stretch>
        </p:blipFill>
        <p:spPr>
          <a:xfrm>
            <a:off x="9158547" y="2011666"/>
            <a:ext cx="1775460" cy="1600200"/>
          </a:xfrm>
          <a:prstGeom prst="rect">
            <a:avLst/>
          </a:prstGeom>
        </p:spPr>
      </p:pic>
      <p:pic>
        <p:nvPicPr>
          <p:cNvPr id="7" name="Afbeelding 6">
            <a:extLst>
              <a:ext uri="{FF2B5EF4-FFF2-40B4-BE49-F238E27FC236}">
                <a16:creationId xmlns:a16="http://schemas.microsoft.com/office/drawing/2014/main" id="{7B8B1C62-EB6E-787E-25B3-CE5687A5F1DE}"/>
              </a:ext>
            </a:extLst>
          </p:cNvPr>
          <p:cNvPicPr>
            <a:picLocks noChangeAspect="1"/>
          </p:cNvPicPr>
          <p:nvPr/>
        </p:nvPicPr>
        <p:blipFill>
          <a:blip r:embed="rId5"/>
          <a:stretch>
            <a:fillRect/>
          </a:stretch>
        </p:blipFill>
        <p:spPr>
          <a:xfrm>
            <a:off x="5117010" y="3505200"/>
            <a:ext cx="1798320" cy="2286000"/>
          </a:xfrm>
          <a:prstGeom prst="rect">
            <a:avLst/>
          </a:prstGeom>
        </p:spPr>
      </p:pic>
    </p:spTree>
    <p:extLst>
      <p:ext uri="{BB962C8B-B14F-4D97-AF65-F5344CB8AC3E}">
        <p14:creationId xmlns:p14="http://schemas.microsoft.com/office/powerpoint/2010/main" val="16249967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E754DA-94E3-7B2D-EBDD-DF470749E50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47157E3-4C11-7E9F-0D2E-E1B1760FC665}"/>
              </a:ext>
            </a:extLst>
          </p:cNvPr>
          <p:cNvSpPr>
            <a:spLocks noGrp="1"/>
          </p:cNvSpPr>
          <p:nvPr>
            <p:ph type="title" idx="4294967295"/>
          </p:nvPr>
        </p:nvSpPr>
        <p:spPr>
          <a:xfrm>
            <a:off x="720000" y="720000"/>
            <a:ext cx="10515600" cy="644525"/>
          </a:xfrm>
        </p:spPr>
        <p:txBody>
          <a:bodyPr>
            <a:noAutofit/>
          </a:bodyPr>
          <a:lstStyle/>
          <a:p>
            <a:r>
              <a:rPr lang="nl-NL" b="1" dirty="0">
                <a:solidFill>
                  <a:srgbClr val="532857"/>
                </a:solidFill>
                <a:cs typeface="Rubik"/>
              </a:rPr>
              <a:t>Cumulatieve effecten</a:t>
            </a:r>
            <a:endParaRPr lang="nl-NL" b="1" dirty="0">
              <a:solidFill>
                <a:srgbClr val="532857"/>
              </a:solidFill>
              <a:cs typeface="Rubik" pitchFamily="2" charset="-79"/>
            </a:endParaRPr>
          </a:p>
        </p:txBody>
      </p:sp>
      <p:sp>
        <p:nvSpPr>
          <p:cNvPr id="3" name="Ondertitel 2">
            <a:extLst>
              <a:ext uri="{FF2B5EF4-FFF2-40B4-BE49-F238E27FC236}">
                <a16:creationId xmlns:a16="http://schemas.microsoft.com/office/drawing/2014/main" id="{28C03791-A70B-B213-418F-D8DC5FDD2005}"/>
              </a:ext>
            </a:extLst>
          </p:cNvPr>
          <p:cNvSpPr>
            <a:spLocks noGrp="1"/>
          </p:cNvSpPr>
          <p:nvPr>
            <p:ph idx="1"/>
          </p:nvPr>
        </p:nvSpPr>
        <p:spPr>
          <a:xfrm>
            <a:off x="719999" y="1620000"/>
            <a:ext cx="10910025" cy="4351338"/>
          </a:xfrm>
        </p:spPr>
        <p:txBody>
          <a:bodyPr vert="horz" lIns="91440" tIns="45720" rIns="91440" bIns="45720" rtlCol="0" anchor="t">
            <a:normAutofit/>
          </a:bodyPr>
          <a:lstStyle/>
          <a:p>
            <a:pPr marL="0" indent="0">
              <a:buNone/>
            </a:pPr>
            <a:r>
              <a:rPr lang="nl-NL" sz="2200" b="1" dirty="0">
                <a:latin typeface="Fira Sans" panose="020B0503050000020004" pitchFamily="34" charset="0"/>
                <a:cs typeface="Rubik Medium"/>
              </a:rPr>
              <a:t>Hoe vullen mbo- en hbo</a:t>
            </a:r>
            <a:r>
              <a:rPr lang="nl-NL" b="1" dirty="0">
                <a:cs typeface="Rubik Medium"/>
              </a:rPr>
              <a:t>-</a:t>
            </a:r>
            <a:r>
              <a:rPr lang="nl-NL" sz="2200" b="1" dirty="0">
                <a:latin typeface="Fira Sans" panose="020B0503050000020004" pitchFamily="34" charset="0"/>
                <a:cs typeface="Rubik Medium"/>
              </a:rPr>
              <a:t>activiteiten elkaar aan?</a:t>
            </a:r>
          </a:p>
          <a:p>
            <a:pPr marL="0" indent="0">
              <a:buNone/>
            </a:pPr>
            <a:endParaRPr lang="nl-NL" sz="2200" b="1" dirty="0">
              <a:latin typeface="Fira Sans" panose="020B0503050000020004" pitchFamily="34" charset="0"/>
              <a:cs typeface="Rubik Medium"/>
            </a:endParaRPr>
          </a:p>
          <a:p>
            <a:pPr marL="230400" indent="-230400">
              <a:lnSpc>
                <a:spcPct val="150000"/>
              </a:lnSpc>
            </a:pPr>
            <a:r>
              <a:rPr lang="nl-NL" sz="2400" dirty="0">
                <a:solidFill>
                  <a:srgbClr val="532857"/>
                </a:solidFill>
                <a:latin typeface="Fira Sans" panose="020B0503050000020004" pitchFamily="34" charset="0"/>
                <a:ea typeface="Fira Sans Medium" panose="020B0503050000020004" pitchFamily="34" charset="0"/>
                <a:cs typeface="Rubik Medium" pitchFamily="2" charset="-79"/>
              </a:rPr>
              <a:t>Brede, consistente begeleiding bij de transitie</a:t>
            </a:r>
          </a:p>
          <a:p>
            <a:pPr marL="230400" indent="-230400">
              <a:lnSpc>
                <a:spcPct val="150000"/>
              </a:lnSpc>
            </a:pPr>
            <a:r>
              <a:rPr lang="nl-NL" sz="2400" dirty="0">
                <a:solidFill>
                  <a:srgbClr val="532857"/>
                </a:solidFill>
                <a:latin typeface="Fira Sans" panose="020B0503050000020004" pitchFamily="34" charset="0"/>
                <a:ea typeface="Fira Sans Medium" panose="020B0503050000020004" pitchFamily="34" charset="0"/>
                <a:cs typeface="Rubik Medium" pitchFamily="2" charset="-79"/>
              </a:rPr>
              <a:t>Afstemming begeleiding tussen mbo en hbo</a:t>
            </a:r>
          </a:p>
          <a:p>
            <a:pPr marL="230400" indent="-230400">
              <a:lnSpc>
                <a:spcPct val="150000"/>
              </a:lnSpc>
            </a:pPr>
            <a:r>
              <a:rPr lang="nl-NL" sz="2400" dirty="0">
                <a:solidFill>
                  <a:srgbClr val="532857"/>
                </a:solidFill>
                <a:latin typeface="Fira Sans" panose="020B0503050000020004" pitchFamily="34" charset="0"/>
                <a:ea typeface="Fira Sans Medium" panose="020B0503050000020004" pitchFamily="34" charset="0"/>
                <a:cs typeface="Rubik Medium" pitchFamily="2" charset="-79"/>
              </a:rPr>
              <a:t>Combinatie van activiteiten</a:t>
            </a:r>
          </a:p>
          <a:p>
            <a:pPr marL="0" indent="0">
              <a:lnSpc>
                <a:spcPct val="150000"/>
              </a:lnSpc>
              <a:buNone/>
            </a:pPr>
            <a:endParaRPr lang="nl-NL" sz="2400" dirty="0">
              <a:solidFill>
                <a:srgbClr val="532857"/>
              </a:solidFill>
              <a:latin typeface="Fira Sans" panose="020B0503050000020004" pitchFamily="34" charset="0"/>
              <a:ea typeface="Fira Sans Medium" panose="020B0503050000020004" pitchFamily="34" charset="0"/>
              <a:cs typeface="Rubik Medium" pitchFamily="2" charset="-79"/>
            </a:endParaRPr>
          </a:p>
          <a:p>
            <a:endParaRPr lang="nl-NL" sz="2200" dirty="0">
              <a:latin typeface="Fira Sans" panose="020B0503050000020004" pitchFamily="34" charset="0"/>
              <a:cs typeface="Rubik Medium"/>
            </a:endParaRPr>
          </a:p>
          <a:p>
            <a:endParaRPr lang="nl-NL" sz="2200" dirty="0">
              <a:latin typeface="Fira Sans" panose="020B0503050000020004" pitchFamily="34" charset="0"/>
              <a:cs typeface="Rubik Medium"/>
            </a:endParaRPr>
          </a:p>
        </p:txBody>
      </p:sp>
      <p:grpSp>
        <p:nvGrpSpPr>
          <p:cNvPr id="4" name="Groep 3">
            <a:extLst>
              <a:ext uri="{FF2B5EF4-FFF2-40B4-BE49-F238E27FC236}">
                <a16:creationId xmlns:a16="http://schemas.microsoft.com/office/drawing/2014/main" id="{180C0771-FFE6-CD0E-FA3A-8BB91A6523C9}"/>
              </a:ext>
            </a:extLst>
          </p:cNvPr>
          <p:cNvGrpSpPr/>
          <p:nvPr/>
        </p:nvGrpSpPr>
        <p:grpSpPr>
          <a:xfrm>
            <a:off x="0" y="6236896"/>
            <a:ext cx="12192000" cy="621103"/>
            <a:chOff x="0" y="6236896"/>
            <a:chExt cx="12192000" cy="621103"/>
          </a:xfrm>
        </p:grpSpPr>
        <p:pic>
          <p:nvPicPr>
            <p:cNvPr id="6" name="Afbeelding 5">
              <a:extLst>
                <a:ext uri="{FF2B5EF4-FFF2-40B4-BE49-F238E27FC236}">
                  <a16:creationId xmlns:a16="http://schemas.microsoft.com/office/drawing/2014/main" id="{23964332-27A9-8C2B-95F7-27A9AD42AB6C}"/>
                </a:ext>
              </a:extLst>
            </p:cNvPr>
            <p:cNvPicPr>
              <a:picLocks noChangeAspect="1"/>
            </p:cNvPicPr>
            <p:nvPr/>
          </p:nvPicPr>
          <p:blipFill>
            <a:blip r:embed="rId3"/>
            <a:stretch>
              <a:fillRect/>
            </a:stretch>
          </p:blipFill>
          <p:spPr>
            <a:xfrm>
              <a:off x="3686629" y="6236897"/>
              <a:ext cx="8505371" cy="621102"/>
            </a:xfrm>
            <a:prstGeom prst="rect">
              <a:avLst/>
            </a:prstGeom>
          </p:spPr>
        </p:pic>
        <p:sp>
          <p:nvSpPr>
            <p:cNvPr id="8" name="Rechthoek 7">
              <a:extLst>
                <a:ext uri="{FF2B5EF4-FFF2-40B4-BE49-F238E27FC236}">
                  <a16:creationId xmlns:a16="http://schemas.microsoft.com/office/drawing/2014/main" id="{A5E1DE11-8C30-CDB8-B686-57B6F68EEA73}"/>
                </a:ext>
              </a:extLst>
            </p:cNvPr>
            <p:cNvSpPr/>
            <p:nvPr/>
          </p:nvSpPr>
          <p:spPr>
            <a:xfrm>
              <a:off x="0" y="6236896"/>
              <a:ext cx="6016170" cy="62110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7" name="Afbeelding 6">
            <a:extLst>
              <a:ext uri="{FF2B5EF4-FFF2-40B4-BE49-F238E27FC236}">
                <a16:creationId xmlns:a16="http://schemas.microsoft.com/office/drawing/2014/main" id="{F248BBB7-255F-6358-2590-F908E0ADDD84}"/>
              </a:ext>
            </a:extLst>
          </p:cNvPr>
          <p:cNvPicPr>
            <a:picLocks noChangeAspect="1"/>
          </p:cNvPicPr>
          <p:nvPr/>
        </p:nvPicPr>
        <p:blipFill>
          <a:blip r:embed="rId4"/>
          <a:stretch>
            <a:fillRect/>
          </a:stretch>
        </p:blipFill>
        <p:spPr>
          <a:xfrm>
            <a:off x="9888335" y="3083358"/>
            <a:ext cx="2065020" cy="2887980"/>
          </a:xfrm>
          <a:prstGeom prst="rect">
            <a:avLst/>
          </a:prstGeom>
        </p:spPr>
      </p:pic>
    </p:spTree>
    <p:extLst>
      <p:ext uri="{BB962C8B-B14F-4D97-AF65-F5344CB8AC3E}">
        <p14:creationId xmlns:p14="http://schemas.microsoft.com/office/powerpoint/2010/main" val="16935783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hthoek 17">
            <a:extLst>
              <a:ext uri="{FF2B5EF4-FFF2-40B4-BE49-F238E27FC236}">
                <a16:creationId xmlns:a16="http://schemas.microsoft.com/office/drawing/2014/main" id="{FBD5DFC8-E8F9-001E-43DC-9295FE9C2818}"/>
              </a:ext>
            </a:extLst>
          </p:cNvPr>
          <p:cNvSpPr/>
          <p:nvPr/>
        </p:nvSpPr>
        <p:spPr>
          <a:xfrm>
            <a:off x="0" y="-371476"/>
            <a:ext cx="6016170" cy="722947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nl-NL" dirty="0">
                <a:solidFill>
                  <a:schemeClr val="bg1"/>
                </a:solidFill>
              </a:rPr>
              <a:t>    </a:t>
            </a:r>
          </a:p>
          <a:p>
            <a:r>
              <a:rPr lang="nl-NL" dirty="0">
                <a:solidFill>
                  <a:schemeClr val="bg1"/>
                </a:solidFill>
              </a:rPr>
              <a:t>	</a:t>
            </a:r>
            <a:endParaRPr lang="nl-NL" dirty="0"/>
          </a:p>
        </p:txBody>
      </p:sp>
      <p:pic>
        <p:nvPicPr>
          <p:cNvPr id="4" name="Afbeelding 3">
            <a:extLst>
              <a:ext uri="{FF2B5EF4-FFF2-40B4-BE49-F238E27FC236}">
                <a16:creationId xmlns:a16="http://schemas.microsoft.com/office/drawing/2014/main" id="{66AB5E7F-9E49-01A4-FC07-DA0A2B57578C}"/>
              </a:ext>
            </a:extLst>
          </p:cNvPr>
          <p:cNvPicPr>
            <a:picLocks noChangeAspect="1"/>
          </p:cNvPicPr>
          <p:nvPr/>
        </p:nvPicPr>
        <p:blipFill>
          <a:blip r:embed="rId2"/>
          <a:stretch>
            <a:fillRect/>
          </a:stretch>
        </p:blipFill>
        <p:spPr>
          <a:xfrm>
            <a:off x="3686629" y="-405488"/>
            <a:ext cx="8505371" cy="6857999"/>
          </a:xfrm>
          <a:prstGeom prst="rect">
            <a:avLst/>
          </a:prstGeom>
        </p:spPr>
      </p:pic>
      <p:pic>
        <p:nvPicPr>
          <p:cNvPr id="2" name="Afbeelding 1">
            <a:extLst>
              <a:ext uri="{FF2B5EF4-FFF2-40B4-BE49-F238E27FC236}">
                <a16:creationId xmlns:a16="http://schemas.microsoft.com/office/drawing/2014/main" id="{D104161B-F8C0-EF68-EBF1-4B69B19743BD}"/>
              </a:ext>
            </a:extLst>
          </p:cNvPr>
          <p:cNvPicPr>
            <a:picLocks noChangeAspect="1"/>
          </p:cNvPicPr>
          <p:nvPr/>
        </p:nvPicPr>
        <p:blipFill>
          <a:blip r:embed="rId3"/>
          <a:stretch>
            <a:fillRect/>
          </a:stretch>
        </p:blipFill>
        <p:spPr>
          <a:xfrm>
            <a:off x="1040068" y="1730733"/>
            <a:ext cx="1606494" cy="637692"/>
          </a:xfrm>
          <a:prstGeom prst="rect">
            <a:avLst/>
          </a:prstGeom>
        </p:spPr>
      </p:pic>
      <p:sp>
        <p:nvSpPr>
          <p:cNvPr id="5" name="Ondertitel 2">
            <a:extLst>
              <a:ext uri="{FF2B5EF4-FFF2-40B4-BE49-F238E27FC236}">
                <a16:creationId xmlns:a16="http://schemas.microsoft.com/office/drawing/2014/main" id="{3D88CF4D-0983-4335-31DB-F949C319A841}"/>
              </a:ext>
            </a:extLst>
          </p:cNvPr>
          <p:cNvSpPr txBox="1">
            <a:spLocks/>
          </p:cNvSpPr>
          <p:nvPr/>
        </p:nvSpPr>
        <p:spPr>
          <a:xfrm>
            <a:off x="681162" y="3156863"/>
            <a:ext cx="4002156" cy="303720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endParaRPr lang="nl-NL" sz="1200">
              <a:solidFill>
                <a:schemeClr val="bg1"/>
              </a:solidFill>
              <a:latin typeface="Fira Sans Light" panose="020B0403050000020004" pitchFamily="34" charset="0"/>
              <a:ea typeface="Fira Sans Light" panose="020B0403050000020004" pitchFamily="34" charset="0"/>
              <a:cs typeface="Rubik Medium" pitchFamily="2" charset="-79"/>
            </a:endParaRPr>
          </a:p>
        </p:txBody>
      </p:sp>
      <p:sp>
        <p:nvSpPr>
          <p:cNvPr id="3" name="Tekstvak 2">
            <a:extLst>
              <a:ext uri="{FF2B5EF4-FFF2-40B4-BE49-F238E27FC236}">
                <a16:creationId xmlns:a16="http://schemas.microsoft.com/office/drawing/2014/main" id="{4081EC08-ACC2-AFD5-2277-46C065318888}"/>
              </a:ext>
            </a:extLst>
          </p:cNvPr>
          <p:cNvSpPr txBox="1"/>
          <p:nvPr/>
        </p:nvSpPr>
        <p:spPr>
          <a:xfrm>
            <a:off x="6391274" y="4162306"/>
            <a:ext cx="5553076" cy="1754326"/>
          </a:xfrm>
          <a:prstGeom prst="rect">
            <a:avLst/>
          </a:prstGeom>
          <a:noFill/>
        </p:spPr>
        <p:txBody>
          <a:bodyPr wrap="square" rtlCol="0">
            <a:spAutoFit/>
          </a:bodyPr>
          <a:lstStyle/>
          <a:p>
            <a:r>
              <a:rPr lang="nl-NL" dirty="0">
                <a:solidFill>
                  <a:schemeClr val="bg1"/>
                </a:solidFill>
                <a:hlinkClick r:id="rId4">
                  <a:extLst>
                    <a:ext uri="{A12FA001-AC4F-418D-AE19-62706E023703}">
                      <ahyp:hlinkClr xmlns:ahyp="http://schemas.microsoft.com/office/drawing/2018/hyperlinkcolor" val="tx"/>
                    </a:ext>
                  </a:extLst>
                </a:hlinkClick>
              </a:rPr>
              <a:t>https://www.mbohbonoordnederland.nl/kennisdeling/</a:t>
            </a:r>
            <a:endParaRPr lang="nl-NL" dirty="0">
              <a:solidFill>
                <a:schemeClr val="bg1"/>
              </a:solidFill>
            </a:endParaRPr>
          </a:p>
          <a:p>
            <a:endParaRPr lang="nl-NL" dirty="0">
              <a:solidFill>
                <a:schemeClr val="bg1"/>
              </a:solidFill>
            </a:endParaRPr>
          </a:p>
          <a:p>
            <a:r>
              <a:rPr lang="nl-NL" i="1" dirty="0">
                <a:solidFill>
                  <a:schemeClr val="bg1"/>
                </a:solidFill>
              </a:rPr>
              <a:t>of :</a:t>
            </a:r>
          </a:p>
          <a:p>
            <a:endParaRPr lang="nl-NL" dirty="0">
              <a:solidFill>
                <a:schemeClr val="bg1"/>
              </a:solidFill>
            </a:endParaRPr>
          </a:p>
          <a:p>
            <a:r>
              <a:rPr lang="nl-NL" dirty="0">
                <a:solidFill>
                  <a:schemeClr val="bg1"/>
                </a:solidFill>
                <a:hlinkClick r:id="rId5">
                  <a:extLst>
                    <a:ext uri="{A12FA001-AC4F-418D-AE19-62706E023703}">
                      <ahyp:hlinkClr xmlns:ahyp="http://schemas.microsoft.com/office/drawing/2018/hyperlinkcolor" val="tx"/>
                    </a:ext>
                  </a:extLst>
                </a:hlinkClick>
              </a:rPr>
              <a:t>https://www.nro.nl/onderzoeksprojecten/transitie-van-mbo-naar-hbo-wat-werkt-en-wat-versterkt</a:t>
            </a:r>
            <a:r>
              <a:rPr lang="nl-NL" dirty="0">
                <a:solidFill>
                  <a:schemeClr val="bg1"/>
                </a:solidFill>
              </a:rPr>
              <a:t> </a:t>
            </a:r>
          </a:p>
        </p:txBody>
      </p:sp>
      <p:sp>
        <p:nvSpPr>
          <p:cNvPr id="8" name="Tekstvak 7">
            <a:extLst>
              <a:ext uri="{FF2B5EF4-FFF2-40B4-BE49-F238E27FC236}">
                <a16:creationId xmlns:a16="http://schemas.microsoft.com/office/drawing/2014/main" id="{4526A16E-81F8-9AE5-03F6-682ECE1917AE}"/>
              </a:ext>
            </a:extLst>
          </p:cNvPr>
          <p:cNvSpPr txBox="1"/>
          <p:nvPr/>
        </p:nvSpPr>
        <p:spPr>
          <a:xfrm>
            <a:off x="6391274" y="2802920"/>
            <a:ext cx="5705476" cy="707886"/>
          </a:xfrm>
          <a:prstGeom prst="rect">
            <a:avLst/>
          </a:prstGeom>
          <a:noFill/>
        </p:spPr>
        <p:txBody>
          <a:bodyPr wrap="square" rtlCol="0">
            <a:spAutoFit/>
          </a:bodyPr>
          <a:lstStyle/>
          <a:p>
            <a:r>
              <a:rPr lang="nl-NL" sz="2000" dirty="0">
                <a:solidFill>
                  <a:schemeClr val="bg1"/>
                </a:solidFill>
              </a:rPr>
              <a:t>Lees verder de hand-out of het onderzoeksrapport via :</a:t>
            </a:r>
          </a:p>
        </p:txBody>
      </p:sp>
    </p:spTree>
    <p:extLst>
      <p:ext uri="{BB962C8B-B14F-4D97-AF65-F5344CB8AC3E}">
        <p14:creationId xmlns:p14="http://schemas.microsoft.com/office/powerpoint/2010/main" val="26217899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734AFB-4944-1582-3BB0-CBD9578BA10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2C68EBD-28E3-C070-38C5-0DEA66E72CAD}"/>
              </a:ext>
            </a:extLst>
          </p:cNvPr>
          <p:cNvSpPr>
            <a:spLocks noGrp="1"/>
          </p:cNvSpPr>
          <p:nvPr>
            <p:ph type="title" idx="4294967295"/>
          </p:nvPr>
        </p:nvSpPr>
        <p:spPr>
          <a:xfrm>
            <a:off x="1085850" y="517222"/>
            <a:ext cx="9429749" cy="621103"/>
          </a:xfrm>
        </p:spPr>
        <p:txBody>
          <a:bodyPr vert="horz" lIns="91440" tIns="45720" rIns="91440" bIns="45720" rtlCol="0" anchor="b">
            <a:normAutofit fontScale="90000"/>
          </a:bodyPr>
          <a:lstStyle/>
          <a:p>
            <a:br>
              <a:rPr lang="nl-NL" b="1" dirty="0">
                <a:solidFill>
                  <a:srgbClr val="532857"/>
                </a:solidFill>
                <a:cs typeface="Rubik" pitchFamily="2" charset="-79"/>
              </a:rPr>
            </a:br>
            <a:r>
              <a:rPr lang="nl-NL" b="1" i="1" dirty="0">
                <a:solidFill>
                  <a:srgbClr val="532857"/>
                </a:solidFill>
                <a:cs typeface="Rubik" pitchFamily="2" charset="-79"/>
              </a:rPr>
              <a:t>Over de streep</a:t>
            </a:r>
            <a:r>
              <a:rPr lang="nl-NL" b="1" dirty="0">
                <a:solidFill>
                  <a:srgbClr val="532857"/>
                </a:solidFill>
                <a:cs typeface="Rubik" pitchFamily="2" charset="-79"/>
              </a:rPr>
              <a:t>: discussie langs de lijn</a:t>
            </a:r>
          </a:p>
        </p:txBody>
      </p:sp>
      <p:sp>
        <p:nvSpPr>
          <p:cNvPr id="7" name="Ondertitel 2">
            <a:extLst>
              <a:ext uri="{FF2B5EF4-FFF2-40B4-BE49-F238E27FC236}">
                <a16:creationId xmlns:a16="http://schemas.microsoft.com/office/drawing/2014/main" id="{9D8CA898-809B-2ACB-CFDA-813FD7D966EE}"/>
              </a:ext>
            </a:extLst>
          </p:cNvPr>
          <p:cNvSpPr txBox="1">
            <a:spLocks/>
          </p:cNvSpPr>
          <p:nvPr/>
        </p:nvSpPr>
        <p:spPr>
          <a:xfrm>
            <a:off x="8107213" y="5719675"/>
            <a:ext cx="3071961" cy="417600"/>
          </a:xfrm>
          <a:prstGeom prst="rect">
            <a:avLst/>
          </a:prstGeom>
        </p:spPr>
        <p:txBody>
          <a:bodyPr vert="horz" lIns="91440" tIns="45720" rIns="91440" bIns="45720" rtlCol="0" anchor="t">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endParaRPr kumimoji="0" lang="nl-NL" sz="1600" b="0" i="1" u="none" strike="noStrike" kern="1200" cap="none" spc="0" normalizeH="0" baseline="0" noProof="0" dirty="0">
              <a:ln>
                <a:noFill/>
              </a:ln>
              <a:solidFill>
                <a:srgbClr val="58365D"/>
              </a:solidFill>
              <a:effectLst/>
              <a:uLnTx/>
              <a:uFillTx/>
              <a:latin typeface="Fira Sans Light"/>
              <a:ea typeface="Fira Sans Light" panose="020B0403050000020004" pitchFamily="34" charset="0"/>
              <a:cs typeface="Rubik Medium" pitchFamily="2" charset="-79"/>
            </a:endParaRPr>
          </a:p>
        </p:txBody>
      </p:sp>
      <p:grpSp>
        <p:nvGrpSpPr>
          <p:cNvPr id="4" name="Groep 3">
            <a:extLst>
              <a:ext uri="{FF2B5EF4-FFF2-40B4-BE49-F238E27FC236}">
                <a16:creationId xmlns:a16="http://schemas.microsoft.com/office/drawing/2014/main" id="{E15B5A9A-57F0-3C4B-F3AF-81E5FF81189E}"/>
              </a:ext>
            </a:extLst>
          </p:cNvPr>
          <p:cNvGrpSpPr/>
          <p:nvPr/>
        </p:nvGrpSpPr>
        <p:grpSpPr>
          <a:xfrm>
            <a:off x="0" y="6236896"/>
            <a:ext cx="12192000" cy="621103"/>
            <a:chOff x="0" y="6236896"/>
            <a:chExt cx="12192000" cy="621103"/>
          </a:xfrm>
        </p:grpSpPr>
        <p:pic>
          <p:nvPicPr>
            <p:cNvPr id="6" name="Afbeelding 5">
              <a:extLst>
                <a:ext uri="{FF2B5EF4-FFF2-40B4-BE49-F238E27FC236}">
                  <a16:creationId xmlns:a16="http://schemas.microsoft.com/office/drawing/2014/main" id="{C5C5F3D9-C945-9390-4982-C61516D8B3D4}"/>
                </a:ext>
              </a:extLst>
            </p:cNvPr>
            <p:cNvPicPr>
              <a:picLocks noChangeAspect="1"/>
            </p:cNvPicPr>
            <p:nvPr/>
          </p:nvPicPr>
          <p:blipFill>
            <a:blip r:embed="rId3"/>
            <a:stretch>
              <a:fillRect/>
            </a:stretch>
          </p:blipFill>
          <p:spPr>
            <a:xfrm>
              <a:off x="3686629" y="6236897"/>
              <a:ext cx="8505371" cy="621102"/>
            </a:xfrm>
            <a:prstGeom prst="rect">
              <a:avLst/>
            </a:prstGeom>
          </p:spPr>
        </p:pic>
        <p:sp>
          <p:nvSpPr>
            <p:cNvPr id="8" name="Rechthoek 7">
              <a:extLst>
                <a:ext uri="{FF2B5EF4-FFF2-40B4-BE49-F238E27FC236}">
                  <a16:creationId xmlns:a16="http://schemas.microsoft.com/office/drawing/2014/main" id="{280CD426-BD30-F77F-7123-A43BB07785A6}"/>
                </a:ext>
              </a:extLst>
            </p:cNvPr>
            <p:cNvSpPr/>
            <p:nvPr/>
          </p:nvSpPr>
          <p:spPr>
            <a:xfrm>
              <a:off x="0" y="6236896"/>
              <a:ext cx="6016170" cy="62110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Aptos" panose="02110004020202020204"/>
                <a:ea typeface="+mn-ea"/>
                <a:cs typeface="+mn-cs"/>
              </a:endParaRPr>
            </a:p>
          </p:txBody>
        </p:sp>
      </p:grpSp>
      <p:sp>
        <p:nvSpPr>
          <p:cNvPr id="11" name="Tekstvak 10">
            <a:extLst>
              <a:ext uri="{FF2B5EF4-FFF2-40B4-BE49-F238E27FC236}">
                <a16:creationId xmlns:a16="http://schemas.microsoft.com/office/drawing/2014/main" id="{887C9BD0-1495-995E-6920-D0592BCA75F0}"/>
              </a:ext>
            </a:extLst>
          </p:cNvPr>
          <p:cNvSpPr txBox="1"/>
          <p:nvPr/>
        </p:nvSpPr>
        <p:spPr>
          <a:xfrm>
            <a:off x="1012827" y="1085850"/>
            <a:ext cx="10093323" cy="6155531"/>
          </a:xfrm>
          <a:prstGeom prst="rect">
            <a:avLst/>
          </a:prstGeom>
          <a:noFill/>
        </p:spPr>
        <p:txBody>
          <a:bodyPr wrap="square" rtlCol="0">
            <a:spAutoFit/>
          </a:bodyPr>
          <a:lstStyle/>
          <a:p>
            <a:pPr algn="ctr"/>
            <a:endParaRPr lang="nl-NL" sz="4000" dirty="0"/>
          </a:p>
          <a:p>
            <a:pPr algn="ctr"/>
            <a:r>
              <a:rPr lang="nl-NL" sz="4000" dirty="0"/>
              <a:t>Stelling 1</a:t>
            </a:r>
          </a:p>
          <a:p>
            <a:pPr algn="ctr"/>
            <a:endParaRPr lang="nl-NL" sz="3200" dirty="0"/>
          </a:p>
          <a:p>
            <a:r>
              <a:rPr lang="nl-NL" sz="3600" dirty="0"/>
              <a:t>Docenten/begeleiders in het vo/mbo/hbo kunnen de transitie pas goed begeleiden als ze </a:t>
            </a:r>
            <a:r>
              <a:rPr lang="nl-NL" sz="3600" i="1" dirty="0"/>
              <a:t>zelf</a:t>
            </a:r>
            <a:r>
              <a:rPr lang="nl-NL" sz="3600" dirty="0"/>
              <a:t> een actueel beeld hebben van het onderwijs waaruit de leerlingen/student afkomstig is / naartoe gaat.</a:t>
            </a:r>
          </a:p>
          <a:p>
            <a:endParaRPr lang="nl-NL" sz="4000" dirty="0"/>
          </a:p>
          <a:p>
            <a:endParaRPr lang="nl-NL" sz="4000" dirty="0"/>
          </a:p>
          <a:p>
            <a:endParaRPr lang="nl-NL" sz="4000" dirty="0"/>
          </a:p>
          <a:p>
            <a:endParaRPr lang="nl-NL" dirty="0"/>
          </a:p>
        </p:txBody>
      </p:sp>
      <p:pic>
        <p:nvPicPr>
          <p:cNvPr id="3" name="Picture 2" descr="discussie en gesprek van een menigte van mensen. mensen praten en ...">
            <a:extLst>
              <a:ext uri="{FF2B5EF4-FFF2-40B4-BE49-F238E27FC236}">
                <a16:creationId xmlns:a16="http://schemas.microsoft.com/office/drawing/2014/main" id="{E1397A77-C17D-DF53-5228-45A3470FBC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39308" y="388620"/>
            <a:ext cx="2578894" cy="1773555"/>
          </a:xfrm>
          <a:prstGeom prst="rect">
            <a:avLst/>
          </a:prstGeom>
          <a:noFill/>
        </p:spPr>
      </p:pic>
    </p:spTree>
    <p:extLst>
      <p:ext uri="{BB962C8B-B14F-4D97-AF65-F5344CB8AC3E}">
        <p14:creationId xmlns:p14="http://schemas.microsoft.com/office/powerpoint/2010/main" val="26539467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109193-92A0-4AD3-A359-9B8B3504F1B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5F0939D-FD37-3FA7-A803-F979EB9E80B5}"/>
              </a:ext>
            </a:extLst>
          </p:cNvPr>
          <p:cNvSpPr>
            <a:spLocks noGrp="1"/>
          </p:cNvSpPr>
          <p:nvPr>
            <p:ph type="title" idx="4294967295"/>
          </p:nvPr>
        </p:nvSpPr>
        <p:spPr>
          <a:xfrm>
            <a:off x="1085850" y="720725"/>
            <a:ext cx="9429749" cy="730250"/>
          </a:xfrm>
        </p:spPr>
        <p:txBody>
          <a:bodyPr vert="horz" lIns="91440" tIns="45720" rIns="91440" bIns="45720" rtlCol="0" anchor="b">
            <a:normAutofit fontScale="90000"/>
          </a:bodyPr>
          <a:lstStyle/>
          <a:p>
            <a:br>
              <a:rPr lang="nl-NL" b="1" dirty="0">
                <a:solidFill>
                  <a:srgbClr val="532857"/>
                </a:solidFill>
                <a:cs typeface="Rubik" pitchFamily="2" charset="-79"/>
              </a:rPr>
            </a:br>
            <a:r>
              <a:rPr lang="nl-NL" b="1" i="1" dirty="0">
                <a:solidFill>
                  <a:srgbClr val="532857"/>
                </a:solidFill>
                <a:cs typeface="Rubik" pitchFamily="2" charset="-79"/>
              </a:rPr>
              <a:t>Over de streep</a:t>
            </a:r>
            <a:r>
              <a:rPr lang="nl-NL" b="1" dirty="0">
                <a:solidFill>
                  <a:srgbClr val="532857"/>
                </a:solidFill>
                <a:cs typeface="Rubik" pitchFamily="2" charset="-79"/>
              </a:rPr>
              <a:t>: discussie langs de lijn</a:t>
            </a:r>
          </a:p>
        </p:txBody>
      </p:sp>
      <p:sp>
        <p:nvSpPr>
          <p:cNvPr id="7" name="Ondertitel 2">
            <a:extLst>
              <a:ext uri="{FF2B5EF4-FFF2-40B4-BE49-F238E27FC236}">
                <a16:creationId xmlns:a16="http://schemas.microsoft.com/office/drawing/2014/main" id="{9F93B746-38F6-43AF-1BDB-F37B41E2B925}"/>
              </a:ext>
            </a:extLst>
          </p:cNvPr>
          <p:cNvSpPr txBox="1">
            <a:spLocks/>
          </p:cNvSpPr>
          <p:nvPr/>
        </p:nvSpPr>
        <p:spPr>
          <a:xfrm>
            <a:off x="8107213" y="5719675"/>
            <a:ext cx="3071961" cy="417600"/>
          </a:xfrm>
          <a:prstGeom prst="rect">
            <a:avLst/>
          </a:prstGeom>
        </p:spPr>
        <p:txBody>
          <a:bodyPr vert="horz" lIns="91440" tIns="45720" rIns="91440" bIns="45720" rtlCol="0" anchor="t">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endParaRPr kumimoji="0" lang="nl-NL" sz="1600" b="0" i="1" u="none" strike="noStrike" kern="1200" cap="none" spc="0" normalizeH="0" baseline="0" noProof="0" dirty="0">
              <a:ln>
                <a:noFill/>
              </a:ln>
              <a:solidFill>
                <a:srgbClr val="58365D"/>
              </a:solidFill>
              <a:effectLst/>
              <a:uLnTx/>
              <a:uFillTx/>
              <a:latin typeface="Fira Sans Light"/>
              <a:ea typeface="Fira Sans Light" panose="020B0403050000020004" pitchFamily="34" charset="0"/>
              <a:cs typeface="Rubik Medium" pitchFamily="2" charset="-79"/>
            </a:endParaRPr>
          </a:p>
        </p:txBody>
      </p:sp>
      <p:grpSp>
        <p:nvGrpSpPr>
          <p:cNvPr id="4" name="Groep 3">
            <a:extLst>
              <a:ext uri="{FF2B5EF4-FFF2-40B4-BE49-F238E27FC236}">
                <a16:creationId xmlns:a16="http://schemas.microsoft.com/office/drawing/2014/main" id="{C806877D-3645-5983-EA23-76A10EF7DF36}"/>
              </a:ext>
            </a:extLst>
          </p:cNvPr>
          <p:cNvGrpSpPr/>
          <p:nvPr/>
        </p:nvGrpSpPr>
        <p:grpSpPr>
          <a:xfrm>
            <a:off x="0" y="6236896"/>
            <a:ext cx="12192000" cy="621103"/>
            <a:chOff x="0" y="6236896"/>
            <a:chExt cx="12192000" cy="621103"/>
          </a:xfrm>
        </p:grpSpPr>
        <p:pic>
          <p:nvPicPr>
            <p:cNvPr id="6" name="Afbeelding 5">
              <a:extLst>
                <a:ext uri="{FF2B5EF4-FFF2-40B4-BE49-F238E27FC236}">
                  <a16:creationId xmlns:a16="http://schemas.microsoft.com/office/drawing/2014/main" id="{17507540-4FD0-D5B9-6A17-2AD8550C86AB}"/>
                </a:ext>
              </a:extLst>
            </p:cNvPr>
            <p:cNvPicPr>
              <a:picLocks noChangeAspect="1"/>
            </p:cNvPicPr>
            <p:nvPr/>
          </p:nvPicPr>
          <p:blipFill>
            <a:blip r:embed="rId3"/>
            <a:stretch>
              <a:fillRect/>
            </a:stretch>
          </p:blipFill>
          <p:spPr>
            <a:xfrm>
              <a:off x="3686629" y="6236897"/>
              <a:ext cx="8505371" cy="621102"/>
            </a:xfrm>
            <a:prstGeom prst="rect">
              <a:avLst/>
            </a:prstGeom>
          </p:spPr>
        </p:pic>
        <p:sp>
          <p:nvSpPr>
            <p:cNvPr id="8" name="Rechthoek 7">
              <a:extLst>
                <a:ext uri="{FF2B5EF4-FFF2-40B4-BE49-F238E27FC236}">
                  <a16:creationId xmlns:a16="http://schemas.microsoft.com/office/drawing/2014/main" id="{6B2E544D-A3F7-FC17-9FE8-48B2C7B803D2}"/>
                </a:ext>
              </a:extLst>
            </p:cNvPr>
            <p:cNvSpPr/>
            <p:nvPr/>
          </p:nvSpPr>
          <p:spPr>
            <a:xfrm>
              <a:off x="0" y="6236896"/>
              <a:ext cx="6016170" cy="62110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Aptos" panose="02110004020202020204"/>
                <a:ea typeface="+mn-ea"/>
                <a:cs typeface="+mn-cs"/>
              </a:endParaRPr>
            </a:p>
          </p:txBody>
        </p:sp>
      </p:grpSp>
      <p:sp>
        <p:nvSpPr>
          <p:cNvPr id="11" name="Tekstvak 10">
            <a:extLst>
              <a:ext uri="{FF2B5EF4-FFF2-40B4-BE49-F238E27FC236}">
                <a16:creationId xmlns:a16="http://schemas.microsoft.com/office/drawing/2014/main" id="{3C43EB01-76CA-F849-1C05-50A0024E2296}"/>
              </a:ext>
            </a:extLst>
          </p:cNvPr>
          <p:cNvSpPr txBox="1"/>
          <p:nvPr/>
        </p:nvSpPr>
        <p:spPr>
          <a:xfrm>
            <a:off x="1085850" y="2162175"/>
            <a:ext cx="10093323" cy="3323987"/>
          </a:xfrm>
          <a:prstGeom prst="rect">
            <a:avLst/>
          </a:prstGeom>
          <a:noFill/>
        </p:spPr>
        <p:txBody>
          <a:bodyPr wrap="square" rtlCol="0">
            <a:spAutoFit/>
          </a:bodyPr>
          <a:lstStyle/>
          <a:p>
            <a:pPr algn="ctr"/>
            <a:r>
              <a:rPr lang="nl-NL" sz="4000" dirty="0"/>
              <a:t>Stelling 2</a:t>
            </a:r>
          </a:p>
          <a:p>
            <a:pPr algn="ctr"/>
            <a:endParaRPr lang="nl-NL" sz="3200" dirty="0"/>
          </a:p>
          <a:p>
            <a:r>
              <a:rPr lang="nl-NL" sz="4000" dirty="0"/>
              <a:t>Vo/mbo en hbo zijn </a:t>
            </a:r>
            <a:r>
              <a:rPr lang="nl-NL" sz="4000" i="1" dirty="0"/>
              <a:t>samen</a:t>
            </a:r>
            <a:r>
              <a:rPr lang="nl-NL" sz="4000" dirty="0"/>
              <a:t> verantwoordelijk voor het aanleren van de studievaardigheden die studenten nodig hebben in het hbo.</a:t>
            </a:r>
          </a:p>
          <a:p>
            <a:endParaRPr lang="nl-NL" dirty="0"/>
          </a:p>
        </p:txBody>
      </p:sp>
    </p:spTree>
    <p:extLst>
      <p:ext uri="{BB962C8B-B14F-4D97-AF65-F5344CB8AC3E}">
        <p14:creationId xmlns:p14="http://schemas.microsoft.com/office/powerpoint/2010/main" val="8527304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EB205624-9383-506D-B3A3-19CAA765D51D}"/>
              </a:ext>
            </a:extLst>
          </p:cNvPr>
          <p:cNvSpPr txBox="1">
            <a:spLocks/>
          </p:cNvSpPr>
          <p:nvPr/>
        </p:nvSpPr>
        <p:spPr>
          <a:xfrm>
            <a:off x="483927" y="867844"/>
            <a:ext cx="10935060" cy="648000"/>
          </a:xfrm>
          <a:prstGeom prst="rect">
            <a:avLst/>
          </a:prstGeom>
        </p:spPr>
        <p:txBody>
          <a:bodyPr/>
          <a:lstStyle>
            <a:lvl1pPr algn="l" defTabSz="914400" rtl="0" eaLnBrk="1" latinLnBrk="0" hangingPunct="1">
              <a:lnSpc>
                <a:spcPct val="90000"/>
              </a:lnSpc>
              <a:spcBef>
                <a:spcPct val="0"/>
              </a:spcBef>
              <a:buNone/>
              <a:defRPr sz="4400" b="1" kern="1200">
                <a:solidFill>
                  <a:schemeClr val="tx1"/>
                </a:solidFill>
                <a:latin typeface="+mj-lt"/>
                <a:ea typeface="+mj-ea"/>
                <a:cs typeface="Rubik"/>
              </a:defRPr>
            </a:lvl1pPr>
          </a:lstStyle>
          <a:p>
            <a:r>
              <a:rPr lang="en-US" sz="3600" dirty="0" err="1"/>
              <a:t>Generieke</a:t>
            </a:r>
            <a:r>
              <a:rPr lang="en-US" sz="3600" dirty="0"/>
              <a:t> </a:t>
            </a:r>
            <a:r>
              <a:rPr lang="en-US" sz="3600" dirty="0" err="1"/>
              <a:t>studievaardigheden</a:t>
            </a:r>
            <a:endParaRPr lang="nl-NL" sz="3600" dirty="0"/>
          </a:p>
        </p:txBody>
      </p:sp>
      <p:sp>
        <p:nvSpPr>
          <p:cNvPr id="7" name="Tekstvak 6">
            <a:extLst>
              <a:ext uri="{FF2B5EF4-FFF2-40B4-BE49-F238E27FC236}">
                <a16:creationId xmlns:a16="http://schemas.microsoft.com/office/drawing/2014/main" id="{BA026F00-1133-DAF8-6543-C7FC1EC8C2B0}"/>
              </a:ext>
            </a:extLst>
          </p:cNvPr>
          <p:cNvSpPr txBox="1"/>
          <p:nvPr/>
        </p:nvSpPr>
        <p:spPr>
          <a:xfrm>
            <a:off x="483927" y="4057766"/>
            <a:ext cx="11619244" cy="1196097"/>
          </a:xfrm>
          <a:prstGeom prst="rect">
            <a:avLst/>
          </a:prstGeom>
          <a:noFill/>
        </p:spPr>
        <p:txBody>
          <a:bodyPr wrap="square">
            <a:spAutoFit/>
          </a:bodyPr>
          <a:lstStyle/>
          <a:p>
            <a:pPr lvl="0">
              <a:lnSpc>
                <a:spcPct val="107000"/>
              </a:lnSpc>
              <a:spcBef>
                <a:spcPts val="1000"/>
              </a:spcBef>
              <a:defRPr/>
            </a:pPr>
            <a:r>
              <a:rPr lang="nl-NL" sz="1600" i="1" dirty="0">
                <a:hlinkClick r:id="rId2">
                  <a:extLst>
                    <a:ext uri="{A12FA001-AC4F-418D-AE19-62706E023703}">
                      <ahyp:hlinkClr xmlns:ahyp="http://schemas.microsoft.com/office/drawing/2018/hyperlinkcolor" val="tx"/>
                    </a:ext>
                  </a:extLst>
                </a:hlinkClick>
              </a:rPr>
              <a:t>Studievaardigheden - mbohbonoordnederland.nl</a:t>
            </a:r>
            <a:r>
              <a:rPr lang="nl-NL" sz="1400" i="1" dirty="0"/>
              <a:t>		</a:t>
            </a:r>
            <a:r>
              <a:rPr kumimoji="0" lang="nl-NL" sz="1600" b="0" i="1" u="none" strike="noStrike" kern="1200" cap="none" spc="0" normalizeH="0" baseline="0" noProof="0" dirty="0">
                <a:ln>
                  <a:noFill/>
                </a:ln>
                <a:effectLst/>
                <a:uLnTx/>
                <a:uFillTx/>
                <a:latin typeface="Aptos" panose="02110004020202020204"/>
                <a:ea typeface="+mn-ea"/>
                <a:cs typeface="+mn-cs"/>
                <a:hlinkClick r:id="rId3">
                  <a:extLst>
                    <a:ext uri="{A12FA001-AC4F-418D-AE19-62706E023703}">
                      <ahyp:hlinkClr xmlns:ahyp="http://schemas.microsoft.com/office/drawing/2018/hyperlinkcolor" val="tx"/>
                    </a:ext>
                  </a:extLst>
                </a:hlinkClick>
              </a:rPr>
              <a:t> Studievaardigheden - Doorstroom havo hbo Noord-Nederland </a:t>
            </a:r>
            <a:r>
              <a:rPr lang="nl-NL" sz="1400" dirty="0"/>
              <a:t>	</a:t>
            </a:r>
            <a:endParaRPr kumimoji="0" lang="nl-NL" sz="1400" b="0" i="0" u="none" strike="noStrike" kern="1200" cap="none" spc="0" normalizeH="0" baseline="0" noProof="0" dirty="0">
              <a:ln>
                <a:noFill/>
              </a:ln>
              <a:effectLst/>
              <a:uLnTx/>
              <a:uFillTx/>
              <a:latin typeface="+mj-lt"/>
              <a:ea typeface="Calibri" panose="020F0502020204030204" pitchFamily="34" charset="0"/>
              <a:cs typeface="Times New Roman" panose="02020603050405020304" pitchFamily="18" charset="0"/>
            </a:endParaRPr>
          </a:p>
          <a:p>
            <a:pPr marR="0" lvl="0" algn="l" defTabSz="914400" rtl="0" eaLnBrk="1" fontAlgn="auto" latinLnBrk="0" hangingPunct="1">
              <a:lnSpc>
                <a:spcPct val="107000"/>
              </a:lnSpc>
              <a:spcBef>
                <a:spcPts val="1000"/>
              </a:spcBef>
              <a:spcAft>
                <a:spcPts val="0"/>
              </a:spcAft>
              <a:buClrTx/>
              <a:buSzTx/>
              <a:tabLst/>
              <a:defRPr/>
            </a:pPr>
            <a:endParaRPr kumimoji="0" lang="nl-NL" sz="2000" b="0" i="0" u="none" strike="noStrike" kern="1200" cap="none" spc="0" normalizeH="0" baseline="0" noProof="0" dirty="0">
              <a:ln>
                <a:noFill/>
              </a:ln>
              <a:effectLst/>
              <a:uLnTx/>
              <a:uFillTx/>
              <a:latin typeface="+mj-lt"/>
              <a:ea typeface="Calibri" panose="020F0502020204030204" pitchFamily="34" charset="0"/>
              <a:cs typeface="Times New Roman" panose="02020603050405020304" pitchFamily="18" charset="0"/>
            </a:endParaRPr>
          </a:p>
          <a:p>
            <a:pPr marR="0" lvl="0" algn="l" defTabSz="914400" rtl="0" eaLnBrk="1" fontAlgn="auto" latinLnBrk="0" hangingPunct="1">
              <a:lnSpc>
                <a:spcPct val="107000"/>
              </a:lnSpc>
              <a:spcBef>
                <a:spcPts val="1000"/>
              </a:spcBef>
              <a:spcAft>
                <a:spcPts val="0"/>
              </a:spcAft>
              <a:buClrTx/>
              <a:buSzTx/>
              <a:tabLst/>
              <a:defRPr/>
            </a:pPr>
            <a:r>
              <a:rPr lang="nl-NL" sz="1600" dirty="0"/>
              <a:t>		</a:t>
            </a:r>
            <a:endParaRPr kumimoji="0" lang="nl-NL" sz="1600" b="0" i="0" u="none" strike="noStrike" kern="1200" cap="none" spc="0" normalizeH="0" baseline="0" noProof="0" dirty="0">
              <a:ln>
                <a:noFill/>
              </a:ln>
              <a:effectLst/>
              <a:uLnTx/>
              <a:uFillTx/>
              <a:latin typeface="+mj-lt"/>
              <a:ea typeface="Calibri" panose="020F0502020204030204" pitchFamily="34" charset="0"/>
              <a:cs typeface="Times New Roman" panose="02020603050405020304" pitchFamily="18" charset="0"/>
            </a:endParaRPr>
          </a:p>
        </p:txBody>
      </p:sp>
      <p:pic>
        <p:nvPicPr>
          <p:cNvPr id="8" name="Afbeelding 7">
            <a:extLst>
              <a:ext uri="{FF2B5EF4-FFF2-40B4-BE49-F238E27FC236}">
                <a16:creationId xmlns:a16="http://schemas.microsoft.com/office/drawing/2014/main" id="{CF0E14CC-D384-FCA4-D265-C298CEF63459}"/>
              </a:ext>
            </a:extLst>
          </p:cNvPr>
          <p:cNvPicPr>
            <a:picLocks noChangeAspect="1"/>
          </p:cNvPicPr>
          <p:nvPr/>
        </p:nvPicPr>
        <p:blipFill>
          <a:blip r:embed="rId4"/>
          <a:stretch>
            <a:fillRect/>
          </a:stretch>
        </p:blipFill>
        <p:spPr>
          <a:xfrm>
            <a:off x="483927" y="4418292"/>
            <a:ext cx="2480656" cy="1705594"/>
          </a:xfrm>
          <a:prstGeom prst="rect">
            <a:avLst/>
          </a:prstGeom>
        </p:spPr>
      </p:pic>
      <p:pic>
        <p:nvPicPr>
          <p:cNvPr id="10" name="Afbeelding 9">
            <a:extLst>
              <a:ext uri="{FF2B5EF4-FFF2-40B4-BE49-F238E27FC236}">
                <a16:creationId xmlns:a16="http://schemas.microsoft.com/office/drawing/2014/main" id="{5D06CC8D-F9E2-2707-71AA-F1B471793CD0}"/>
              </a:ext>
            </a:extLst>
          </p:cNvPr>
          <p:cNvPicPr>
            <a:picLocks noChangeAspect="1"/>
          </p:cNvPicPr>
          <p:nvPr/>
        </p:nvPicPr>
        <p:blipFill>
          <a:blip r:embed="rId5"/>
          <a:stretch>
            <a:fillRect/>
          </a:stretch>
        </p:blipFill>
        <p:spPr>
          <a:xfrm>
            <a:off x="6096000" y="4389441"/>
            <a:ext cx="2556105" cy="1787902"/>
          </a:xfrm>
          <a:prstGeom prst="rect">
            <a:avLst/>
          </a:prstGeom>
        </p:spPr>
      </p:pic>
      <p:sp>
        <p:nvSpPr>
          <p:cNvPr id="3" name="Tekstvak 2">
            <a:extLst>
              <a:ext uri="{FF2B5EF4-FFF2-40B4-BE49-F238E27FC236}">
                <a16:creationId xmlns:a16="http://schemas.microsoft.com/office/drawing/2014/main" id="{502A6B4E-561F-4D83-DBA7-4F50990AE9C7}"/>
              </a:ext>
            </a:extLst>
          </p:cNvPr>
          <p:cNvSpPr txBox="1"/>
          <p:nvPr/>
        </p:nvSpPr>
        <p:spPr>
          <a:xfrm>
            <a:off x="483927" y="1515844"/>
            <a:ext cx="11224146" cy="2144177"/>
          </a:xfrm>
          <a:prstGeom prst="rect">
            <a:avLst/>
          </a:prstGeom>
          <a:noFill/>
        </p:spPr>
        <p:txBody>
          <a:bodyPr wrap="square">
            <a:spAutoFit/>
          </a:bodyPr>
          <a:lstStyle/>
          <a:p>
            <a:pPr marR="0" lvl="0" algn="l" defTabSz="914400" rtl="0" eaLnBrk="1" fontAlgn="auto" latinLnBrk="0" hangingPunct="1">
              <a:spcBef>
                <a:spcPts val="1000"/>
              </a:spcBef>
              <a:spcAft>
                <a:spcPts val="0"/>
              </a:spcAft>
              <a:buClrTx/>
              <a:buSzTx/>
              <a:tabLst/>
              <a:defRPr/>
            </a:pPr>
            <a:r>
              <a:rPr kumimoji="0" lang="nl-NL" sz="2000" b="0" i="0" u="none" strike="noStrike" kern="1200" cap="none" spc="0" normalizeH="0" baseline="0" noProof="0" dirty="0">
                <a:ln>
                  <a:noFill/>
                </a:ln>
                <a:solidFill>
                  <a:srgbClr val="58365D"/>
                </a:solidFill>
                <a:effectLst/>
                <a:uLnTx/>
                <a:uFillTx/>
                <a:latin typeface="Aptos Display" panose="02110004020202020204"/>
                <a:ea typeface="Calibri" panose="020F0502020204030204" pitchFamily="34" charset="0"/>
                <a:cs typeface="Times New Roman" panose="02020603050405020304" pitchFamily="18" charset="0"/>
              </a:rPr>
              <a:t>- Teksten lezen en leren 				- Onderzoeken		</a:t>
            </a:r>
          </a:p>
          <a:p>
            <a:pPr marR="0" lvl="0" algn="l" defTabSz="914400" rtl="0" eaLnBrk="1" fontAlgn="auto" latinLnBrk="0" hangingPunct="1">
              <a:spcBef>
                <a:spcPts val="1000"/>
              </a:spcBef>
              <a:spcAft>
                <a:spcPts val="0"/>
              </a:spcAft>
              <a:buClrTx/>
              <a:buSzTx/>
              <a:tabLst/>
              <a:defRPr/>
            </a:pPr>
            <a:r>
              <a:rPr kumimoji="0" lang="nl-NL" sz="2000" b="0" i="0" u="none" strike="noStrike" kern="1200" cap="none" spc="0" normalizeH="0" baseline="0" noProof="0" dirty="0">
                <a:ln>
                  <a:noFill/>
                </a:ln>
                <a:solidFill>
                  <a:srgbClr val="58365D"/>
                </a:solidFill>
                <a:effectLst/>
                <a:uLnTx/>
                <a:uFillTx/>
                <a:latin typeface="Aptos Display" panose="02110004020202020204"/>
                <a:ea typeface="Calibri" panose="020F0502020204030204" pitchFamily="34" charset="0"/>
                <a:cs typeface="Times New Roman" panose="02020603050405020304" pitchFamily="18" charset="0"/>
              </a:rPr>
              <a:t>- Plannen en zelfstandig werken			- Reflecteren</a:t>
            </a:r>
          </a:p>
          <a:p>
            <a:pPr marR="0" lvl="0" algn="l" defTabSz="914400" rtl="0" eaLnBrk="1" fontAlgn="auto" latinLnBrk="0" hangingPunct="1">
              <a:spcBef>
                <a:spcPts val="1000"/>
              </a:spcBef>
              <a:spcAft>
                <a:spcPts val="0"/>
              </a:spcAft>
              <a:buClrTx/>
              <a:buSzTx/>
              <a:tabLst/>
              <a:defRPr/>
            </a:pPr>
            <a:r>
              <a:rPr kumimoji="0" lang="nl-NL" sz="2000" b="0" i="0" u="none" strike="noStrike" kern="1200" cap="none" spc="0" normalizeH="0" baseline="0" noProof="0" dirty="0">
                <a:ln>
                  <a:noFill/>
                </a:ln>
                <a:solidFill>
                  <a:srgbClr val="58365D"/>
                </a:solidFill>
                <a:effectLst/>
                <a:uLnTx/>
                <a:uFillTx/>
                <a:latin typeface="Aptos Display" panose="02110004020202020204"/>
                <a:ea typeface="Calibri" panose="020F0502020204030204" pitchFamily="34" charset="0"/>
                <a:cs typeface="Times New Roman" panose="02020603050405020304" pitchFamily="18" charset="0"/>
              </a:rPr>
              <a:t>- Informatie zoeken en verwerken 			- Analyseren</a:t>
            </a:r>
            <a:endParaRPr lang="nl-NL" sz="2000" dirty="0">
              <a:solidFill>
                <a:srgbClr val="58365D"/>
              </a:solidFill>
              <a:latin typeface="Aptos Display" panose="02110004020202020204"/>
              <a:ea typeface="Calibri" panose="020F0502020204030204" pitchFamily="34" charset="0"/>
              <a:cs typeface="Times New Roman" panose="02020603050405020304" pitchFamily="18" charset="0"/>
            </a:endParaRPr>
          </a:p>
          <a:p>
            <a:pPr marR="0" lvl="0" algn="l" defTabSz="914400" rtl="0" eaLnBrk="1" fontAlgn="auto" latinLnBrk="0" hangingPunct="1">
              <a:spcBef>
                <a:spcPts val="1000"/>
              </a:spcBef>
              <a:spcAft>
                <a:spcPts val="0"/>
              </a:spcAft>
              <a:buClrTx/>
              <a:buSzTx/>
              <a:tabLst/>
              <a:defRPr/>
            </a:pPr>
            <a:r>
              <a:rPr lang="nl-NL" sz="2000" dirty="0">
                <a:solidFill>
                  <a:srgbClr val="58365D"/>
                </a:solidFill>
                <a:latin typeface="Aptos Display" panose="02110004020202020204"/>
                <a:ea typeface="Calibri" panose="020F0502020204030204" pitchFamily="34" charset="0"/>
                <a:cs typeface="Times New Roman" panose="02020603050405020304" pitchFamily="18" charset="0"/>
              </a:rPr>
              <a:t>- Presenteren					- Samenwerken</a:t>
            </a:r>
          </a:p>
          <a:p>
            <a:pPr marR="0" lvl="0" algn="l" defTabSz="914400" rtl="0" eaLnBrk="1" fontAlgn="auto" latinLnBrk="0" hangingPunct="1">
              <a:spcBef>
                <a:spcPts val="1000"/>
              </a:spcBef>
              <a:spcAft>
                <a:spcPts val="0"/>
              </a:spcAft>
              <a:buClrTx/>
              <a:buSzTx/>
              <a:tabLst/>
              <a:defRPr/>
            </a:pPr>
            <a:r>
              <a:rPr lang="nl-NL" sz="2000" dirty="0">
                <a:solidFill>
                  <a:srgbClr val="58365D"/>
                </a:solidFill>
                <a:latin typeface="Aptos Display" panose="02110004020202020204"/>
                <a:ea typeface="Calibri" panose="020F0502020204030204" pitchFamily="34" charset="0"/>
                <a:cs typeface="Times New Roman" panose="02020603050405020304" pitchFamily="18" charset="0"/>
              </a:rPr>
              <a:t>- Verslagen maken				- ICT inzetten</a:t>
            </a:r>
          </a:p>
        </p:txBody>
      </p:sp>
    </p:spTree>
    <p:extLst>
      <p:ext uri="{BB962C8B-B14F-4D97-AF65-F5344CB8AC3E}">
        <p14:creationId xmlns:p14="http://schemas.microsoft.com/office/powerpoint/2010/main" val="3625262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B7E6CB-3692-99BA-11A6-D4EBCE9800D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D057A07-5AB8-0B04-FC65-0B1ECFD67BCF}"/>
              </a:ext>
            </a:extLst>
          </p:cNvPr>
          <p:cNvSpPr>
            <a:spLocks noGrp="1"/>
          </p:cNvSpPr>
          <p:nvPr>
            <p:ph type="title" idx="4294967295"/>
          </p:nvPr>
        </p:nvSpPr>
        <p:spPr>
          <a:xfrm>
            <a:off x="1085850" y="517222"/>
            <a:ext cx="9429749" cy="621103"/>
          </a:xfrm>
        </p:spPr>
        <p:txBody>
          <a:bodyPr vert="horz" lIns="91440" tIns="45720" rIns="91440" bIns="45720" rtlCol="0" anchor="b">
            <a:normAutofit fontScale="90000"/>
          </a:bodyPr>
          <a:lstStyle/>
          <a:p>
            <a:br>
              <a:rPr lang="nl-NL" b="1" dirty="0">
                <a:solidFill>
                  <a:srgbClr val="532857"/>
                </a:solidFill>
                <a:cs typeface="Rubik" pitchFamily="2" charset="-79"/>
              </a:rPr>
            </a:br>
            <a:r>
              <a:rPr lang="nl-NL" b="1" i="1" dirty="0">
                <a:solidFill>
                  <a:srgbClr val="532857"/>
                </a:solidFill>
                <a:cs typeface="Rubik" pitchFamily="2" charset="-79"/>
              </a:rPr>
              <a:t>Over de streep</a:t>
            </a:r>
            <a:r>
              <a:rPr lang="nl-NL" b="1" dirty="0">
                <a:solidFill>
                  <a:srgbClr val="532857"/>
                </a:solidFill>
                <a:cs typeface="Rubik" pitchFamily="2" charset="-79"/>
              </a:rPr>
              <a:t>: discussie langs de lijn</a:t>
            </a:r>
          </a:p>
        </p:txBody>
      </p:sp>
      <p:sp>
        <p:nvSpPr>
          <p:cNvPr id="7" name="Ondertitel 2">
            <a:extLst>
              <a:ext uri="{FF2B5EF4-FFF2-40B4-BE49-F238E27FC236}">
                <a16:creationId xmlns:a16="http://schemas.microsoft.com/office/drawing/2014/main" id="{7F59C984-6553-B953-8C89-F4241B34472B}"/>
              </a:ext>
            </a:extLst>
          </p:cNvPr>
          <p:cNvSpPr txBox="1">
            <a:spLocks/>
          </p:cNvSpPr>
          <p:nvPr/>
        </p:nvSpPr>
        <p:spPr>
          <a:xfrm>
            <a:off x="8107213" y="5719675"/>
            <a:ext cx="3071961" cy="417600"/>
          </a:xfrm>
          <a:prstGeom prst="rect">
            <a:avLst/>
          </a:prstGeom>
        </p:spPr>
        <p:txBody>
          <a:bodyPr vert="horz" lIns="91440" tIns="45720" rIns="91440" bIns="45720" rtlCol="0" anchor="t">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endParaRPr kumimoji="0" lang="nl-NL" sz="1600" b="0" i="1" u="none" strike="noStrike" kern="1200" cap="none" spc="0" normalizeH="0" baseline="0" noProof="0" dirty="0">
              <a:ln>
                <a:noFill/>
              </a:ln>
              <a:solidFill>
                <a:srgbClr val="58365D"/>
              </a:solidFill>
              <a:effectLst/>
              <a:uLnTx/>
              <a:uFillTx/>
              <a:latin typeface="Fira Sans Light"/>
              <a:ea typeface="Fira Sans Light" panose="020B0403050000020004" pitchFamily="34" charset="0"/>
              <a:cs typeface="Rubik Medium" pitchFamily="2" charset="-79"/>
            </a:endParaRPr>
          </a:p>
        </p:txBody>
      </p:sp>
      <p:grpSp>
        <p:nvGrpSpPr>
          <p:cNvPr id="4" name="Groep 3">
            <a:extLst>
              <a:ext uri="{FF2B5EF4-FFF2-40B4-BE49-F238E27FC236}">
                <a16:creationId xmlns:a16="http://schemas.microsoft.com/office/drawing/2014/main" id="{65FAD2D0-7855-9CC0-6DF3-617339E9D4F1}"/>
              </a:ext>
            </a:extLst>
          </p:cNvPr>
          <p:cNvGrpSpPr/>
          <p:nvPr/>
        </p:nvGrpSpPr>
        <p:grpSpPr>
          <a:xfrm>
            <a:off x="0" y="6236896"/>
            <a:ext cx="12192000" cy="621103"/>
            <a:chOff x="0" y="6236896"/>
            <a:chExt cx="12192000" cy="621103"/>
          </a:xfrm>
        </p:grpSpPr>
        <p:pic>
          <p:nvPicPr>
            <p:cNvPr id="6" name="Afbeelding 5">
              <a:extLst>
                <a:ext uri="{FF2B5EF4-FFF2-40B4-BE49-F238E27FC236}">
                  <a16:creationId xmlns:a16="http://schemas.microsoft.com/office/drawing/2014/main" id="{B7F95A12-C29B-7B92-676F-1C9981078DB9}"/>
                </a:ext>
              </a:extLst>
            </p:cNvPr>
            <p:cNvPicPr>
              <a:picLocks noChangeAspect="1"/>
            </p:cNvPicPr>
            <p:nvPr/>
          </p:nvPicPr>
          <p:blipFill>
            <a:blip r:embed="rId3"/>
            <a:stretch>
              <a:fillRect/>
            </a:stretch>
          </p:blipFill>
          <p:spPr>
            <a:xfrm>
              <a:off x="3686629" y="6236897"/>
              <a:ext cx="8505371" cy="621102"/>
            </a:xfrm>
            <a:prstGeom prst="rect">
              <a:avLst/>
            </a:prstGeom>
          </p:spPr>
        </p:pic>
        <p:sp>
          <p:nvSpPr>
            <p:cNvPr id="8" name="Rechthoek 7">
              <a:extLst>
                <a:ext uri="{FF2B5EF4-FFF2-40B4-BE49-F238E27FC236}">
                  <a16:creationId xmlns:a16="http://schemas.microsoft.com/office/drawing/2014/main" id="{28BC201E-A792-68B8-1E4C-8CA3C1A600F7}"/>
                </a:ext>
              </a:extLst>
            </p:cNvPr>
            <p:cNvSpPr/>
            <p:nvPr/>
          </p:nvSpPr>
          <p:spPr>
            <a:xfrm>
              <a:off x="0" y="6236896"/>
              <a:ext cx="6016170" cy="62110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Aptos" panose="02110004020202020204"/>
                <a:ea typeface="+mn-ea"/>
                <a:cs typeface="+mn-cs"/>
              </a:endParaRPr>
            </a:p>
          </p:txBody>
        </p:sp>
      </p:grpSp>
      <p:sp>
        <p:nvSpPr>
          <p:cNvPr id="11" name="Tekstvak 10">
            <a:extLst>
              <a:ext uri="{FF2B5EF4-FFF2-40B4-BE49-F238E27FC236}">
                <a16:creationId xmlns:a16="http://schemas.microsoft.com/office/drawing/2014/main" id="{537659B0-410B-7A86-74CC-4FEDE944265E}"/>
              </a:ext>
            </a:extLst>
          </p:cNvPr>
          <p:cNvSpPr txBox="1"/>
          <p:nvPr/>
        </p:nvSpPr>
        <p:spPr>
          <a:xfrm>
            <a:off x="1012827" y="1085850"/>
            <a:ext cx="10093323" cy="4924425"/>
          </a:xfrm>
          <a:prstGeom prst="rect">
            <a:avLst/>
          </a:prstGeom>
          <a:noFill/>
        </p:spPr>
        <p:txBody>
          <a:bodyPr wrap="square" rtlCol="0">
            <a:spAutoFit/>
          </a:bodyPr>
          <a:lstStyle/>
          <a:p>
            <a:pPr algn="ctr"/>
            <a:endParaRPr lang="nl-NL" sz="4000" dirty="0"/>
          </a:p>
          <a:p>
            <a:pPr algn="ctr"/>
            <a:r>
              <a:rPr lang="nl-NL" sz="4000" dirty="0"/>
              <a:t>Stelling 3</a:t>
            </a:r>
          </a:p>
          <a:p>
            <a:pPr algn="ctr"/>
            <a:endParaRPr lang="nl-NL" sz="3200" dirty="0"/>
          </a:p>
          <a:p>
            <a:r>
              <a:rPr lang="nl-NL" sz="3600" dirty="0"/>
              <a:t>Vo/mbo en hbo moeten het mogelijk maken dat vo-leerlingen/mbo-studenten en hbo-studenten in het laatste schooljaar met elkaar in contact komen tijdens gezamenlijke activiteiten.</a:t>
            </a:r>
          </a:p>
          <a:p>
            <a:endParaRPr lang="nl-NL" sz="4000" dirty="0"/>
          </a:p>
          <a:p>
            <a:endParaRPr lang="nl-NL" dirty="0"/>
          </a:p>
        </p:txBody>
      </p:sp>
    </p:spTree>
    <p:extLst>
      <p:ext uri="{BB962C8B-B14F-4D97-AF65-F5344CB8AC3E}">
        <p14:creationId xmlns:p14="http://schemas.microsoft.com/office/powerpoint/2010/main" val="33944845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AB1093-0C05-7BB4-0CE4-A4E089E86D27}"/>
              </a:ext>
            </a:extLst>
          </p:cNvPr>
          <p:cNvSpPr>
            <a:spLocks noGrp="1"/>
          </p:cNvSpPr>
          <p:nvPr>
            <p:ph type="title"/>
          </p:nvPr>
        </p:nvSpPr>
        <p:spPr>
          <a:xfrm>
            <a:off x="720000" y="342901"/>
            <a:ext cx="10471875" cy="1066800"/>
          </a:xfrm>
        </p:spPr>
        <p:txBody>
          <a:bodyPr>
            <a:normAutofit fontScale="90000"/>
          </a:bodyPr>
          <a:lstStyle/>
          <a:p>
            <a:r>
              <a:rPr lang="nl-NL" i="1" dirty="0"/>
              <a:t>Tips voor de toekomst</a:t>
            </a:r>
            <a:r>
              <a:rPr lang="nl-NL" dirty="0"/>
              <a:t>: </a:t>
            </a:r>
            <a:br>
              <a:rPr lang="nl-NL" dirty="0"/>
            </a:br>
            <a:r>
              <a:rPr lang="nl-NL" sz="4000" dirty="0"/>
              <a:t>Wat is er nodig voor optimale doorstroomtrajecten?</a:t>
            </a:r>
          </a:p>
        </p:txBody>
      </p:sp>
      <p:sp>
        <p:nvSpPr>
          <p:cNvPr id="6" name="Tekstvak 5">
            <a:extLst>
              <a:ext uri="{FF2B5EF4-FFF2-40B4-BE49-F238E27FC236}">
                <a16:creationId xmlns:a16="http://schemas.microsoft.com/office/drawing/2014/main" id="{0D095AF3-46EF-5757-E1C2-FCE62C4E0730}"/>
              </a:ext>
            </a:extLst>
          </p:cNvPr>
          <p:cNvSpPr txBox="1"/>
          <p:nvPr/>
        </p:nvSpPr>
        <p:spPr>
          <a:xfrm>
            <a:off x="876299" y="1828800"/>
            <a:ext cx="9715501" cy="3970318"/>
          </a:xfrm>
          <a:prstGeom prst="rect">
            <a:avLst/>
          </a:prstGeom>
          <a:noFill/>
        </p:spPr>
        <p:txBody>
          <a:bodyPr wrap="square">
            <a:spAutoFit/>
          </a:bodyPr>
          <a:lstStyle/>
          <a:p>
            <a:endParaRPr lang="nl-NL" sz="2400" dirty="0"/>
          </a:p>
          <a:p>
            <a:pPr marL="457200" indent="-457200">
              <a:buFont typeface="+mj-lt"/>
              <a:buAutoNum type="arabicPeriod"/>
            </a:pPr>
            <a:r>
              <a:rPr lang="nl-NL" sz="3200" dirty="0"/>
              <a:t>Waar liggen volgens jou mogelijkheden om de doorstroom van vo/mbo naar hbo kwalitatief te versterken?</a:t>
            </a:r>
          </a:p>
          <a:p>
            <a:pPr marL="457200" indent="-457200">
              <a:buFont typeface="+mj-lt"/>
              <a:buAutoNum type="arabicPeriod"/>
            </a:pPr>
            <a:endParaRPr lang="nl-NL" sz="3200" dirty="0"/>
          </a:p>
          <a:p>
            <a:pPr marL="457200" indent="-457200">
              <a:buFont typeface="+mj-lt"/>
              <a:buAutoNum type="arabicPeriod"/>
            </a:pPr>
            <a:r>
              <a:rPr lang="nl-NL" sz="3200" dirty="0"/>
              <a:t>Wat zijn volgens jou belangrijke (rand)voorwaarden om dit mogelijk te maken?</a:t>
            </a:r>
          </a:p>
          <a:p>
            <a:endParaRPr lang="nl-NL" dirty="0"/>
          </a:p>
          <a:p>
            <a:r>
              <a:rPr lang="nl-NL" dirty="0"/>
              <a:t>	</a:t>
            </a:r>
          </a:p>
        </p:txBody>
      </p:sp>
    </p:spTree>
    <p:extLst>
      <p:ext uri="{BB962C8B-B14F-4D97-AF65-F5344CB8AC3E}">
        <p14:creationId xmlns:p14="http://schemas.microsoft.com/office/powerpoint/2010/main" val="5608699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7645F-B9BA-84C7-AE7C-4AF6F53C84B6}"/>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FA68C700-F664-6748-9400-1B5FE68BBAEF}"/>
              </a:ext>
            </a:extLst>
          </p:cNvPr>
          <p:cNvSpPr>
            <a:spLocks noGrp="1" noRot="1" noMove="1" noResize="1" noEditPoints="1" noAdjustHandles="1" noChangeArrowheads="1" noChangeShapeType="1"/>
          </p:cNvSpPr>
          <p:nvPr/>
        </p:nvSpPr>
        <p:spPr>
          <a:xfrm>
            <a:off x="0" y="-5723"/>
            <a:ext cx="12192000" cy="6863723"/>
          </a:xfrm>
          <a:custGeom>
            <a:avLst/>
            <a:gdLst/>
            <a:ahLst/>
            <a:cxnLst/>
            <a:rect l="l" t="t" r="r" b="b"/>
            <a:pathLst>
              <a:path w="18515839" h="10295585">
                <a:moveTo>
                  <a:pt x="0" y="0"/>
                </a:moveTo>
                <a:lnTo>
                  <a:pt x="18515839" y="0"/>
                </a:lnTo>
                <a:lnTo>
                  <a:pt x="18515839" y="10295585"/>
                </a:lnTo>
                <a:lnTo>
                  <a:pt x="0" y="10295585"/>
                </a:lnTo>
                <a:lnTo>
                  <a:pt x="0" y="0"/>
                </a:lnTo>
                <a:close/>
              </a:path>
            </a:pathLst>
          </a:custGeom>
          <a:blipFill>
            <a:blip r:embed="rId2"/>
            <a:stretch>
              <a:fillRect l="-19267" t="-16625" r="-23072" b="-13757"/>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Freeform 4">
            <a:extLst>
              <a:ext uri="{FF2B5EF4-FFF2-40B4-BE49-F238E27FC236}">
                <a16:creationId xmlns:a16="http://schemas.microsoft.com/office/drawing/2014/main" id="{51FDB8D7-A717-FCFA-38E8-6199ED1A1354}"/>
              </a:ext>
            </a:extLst>
          </p:cNvPr>
          <p:cNvSpPr>
            <a:spLocks noGrp="1" noRot="1" noMove="1" noResize="1" noEditPoints="1" noAdjustHandles="1" noChangeArrowheads="1" noChangeShapeType="1"/>
          </p:cNvSpPr>
          <p:nvPr/>
        </p:nvSpPr>
        <p:spPr>
          <a:xfrm>
            <a:off x="0" y="-5724"/>
            <a:ext cx="4312118" cy="6857999"/>
          </a:xfrm>
          <a:custGeom>
            <a:avLst/>
            <a:gdLst/>
            <a:ahLst/>
            <a:cxnLst/>
            <a:rect l="l" t="t" r="r" b="b"/>
            <a:pathLst>
              <a:path w="6825249" h="10978607">
                <a:moveTo>
                  <a:pt x="0" y="0"/>
                </a:moveTo>
                <a:lnTo>
                  <a:pt x="6825249" y="0"/>
                </a:lnTo>
                <a:lnTo>
                  <a:pt x="6825249" y="10978607"/>
                </a:lnTo>
                <a:lnTo>
                  <a:pt x="0" y="10978607"/>
                </a:lnTo>
                <a:lnTo>
                  <a:pt x="0" y="0"/>
                </a:lnTo>
                <a:close/>
              </a:path>
            </a:pathLst>
          </a:custGeom>
          <a:blipFill>
            <a:blip r:embed="rId3">
              <a:alphaModFix amt="50000"/>
            </a:blip>
            <a:stretch>
              <a:fillRect l="-112346" r="-21234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itel 1">
            <a:extLst>
              <a:ext uri="{FF2B5EF4-FFF2-40B4-BE49-F238E27FC236}">
                <a16:creationId xmlns:a16="http://schemas.microsoft.com/office/drawing/2014/main" id="{1AEDC987-FD27-F0AD-1D46-DF741F2AC987}"/>
              </a:ext>
            </a:extLst>
          </p:cNvPr>
          <p:cNvSpPr txBox="1">
            <a:spLocks/>
          </p:cNvSpPr>
          <p:nvPr/>
        </p:nvSpPr>
        <p:spPr>
          <a:xfrm>
            <a:off x="4638577" y="6202952"/>
            <a:ext cx="6482614" cy="59302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nl-NL" sz="2800" b="0"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#doorstroom2026</a:t>
            </a:r>
          </a:p>
        </p:txBody>
      </p:sp>
      <p:sp>
        <p:nvSpPr>
          <p:cNvPr id="9" name="Titel 1">
            <a:extLst>
              <a:ext uri="{FF2B5EF4-FFF2-40B4-BE49-F238E27FC236}">
                <a16:creationId xmlns:a16="http://schemas.microsoft.com/office/drawing/2014/main" id="{41D4F07F-A9C4-3569-60FF-D824288E3286}"/>
              </a:ext>
            </a:extLst>
          </p:cNvPr>
          <p:cNvSpPr txBox="1">
            <a:spLocks/>
          </p:cNvSpPr>
          <p:nvPr/>
        </p:nvSpPr>
        <p:spPr>
          <a:xfrm>
            <a:off x="3291840" y="1154411"/>
            <a:ext cx="9434364" cy="142152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nl-NL" sz="4800" b="1" i="0" u="none" strike="noStrike" kern="1200" cap="none" spc="0" normalizeH="0" baseline="0" noProof="0" dirty="0">
                <a:ln>
                  <a:noFill/>
                </a:ln>
                <a:solidFill>
                  <a:srgbClr val="3D3466"/>
                </a:solidFill>
                <a:effectLst/>
                <a:uLnTx/>
                <a:uFillTx/>
                <a:latin typeface="Arial" panose="020B0604020202020204" pitchFamily="34" charset="0"/>
                <a:ea typeface="+mj-ea"/>
                <a:cs typeface="Arial" panose="020B0604020202020204" pitchFamily="34" charset="0"/>
              </a:rPr>
              <a:t>Bedankt voor je aandacht!</a:t>
            </a:r>
          </a:p>
        </p:txBody>
      </p:sp>
      <p:pic>
        <p:nvPicPr>
          <p:cNvPr id="10" name="Afbeelding 9" descr="Afbeelding met patroon, plein, Symmetrie, kunst&#10;&#10;Door AI gegenereerde inhoud is mogelijk onjuist.">
            <a:extLst>
              <a:ext uri="{FF2B5EF4-FFF2-40B4-BE49-F238E27FC236}">
                <a16:creationId xmlns:a16="http://schemas.microsoft.com/office/drawing/2014/main" id="{F201B6D4-998B-82A9-A78E-BCC72A34DF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12368" y="2676811"/>
            <a:ext cx="2993308" cy="2993308"/>
          </a:xfrm>
          <a:prstGeom prst="rect">
            <a:avLst/>
          </a:prstGeom>
        </p:spPr>
      </p:pic>
      <p:sp>
        <p:nvSpPr>
          <p:cNvPr id="11" name="Titel 1">
            <a:extLst>
              <a:ext uri="{FF2B5EF4-FFF2-40B4-BE49-F238E27FC236}">
                <a16:creationId xmlns:a16="http://schemas.microsoft.com/office/drawing/2014/main" id="{234E03B4-17E9-4A5C-0BBF-81A800B229AC}"/>
              </a:ext>
            </a:extLst>
          </p:cNvPr>
          <p:cNvSpPr txBox="1">
            <a:spLocks/>
          </p:cNvSpPr>
          <p:nvPr/>
        </p:nvSpPr>
        <p:spPr>
          <a:xfrm>
            <a:off x="6512368" y="2016356"/>
            <a:ext cx="2993308" cy="559991"/>
          </a:xfrm>
          <a:prstGeom prst="rect">
            <a:avLst/>
          </a:prstGeom>
        </p:spPr>
        <p:txBody>
          <a:bodyP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3D3466"/>
                </a:solidFill>
                <a:effectLst/>
                <a:uLnTx/>
                <a:uFillTx/>
                <a:latin typeface="Arial" panose="020B0604020202020204" pitchFamily="34" charset="0"/>
                <a:ea typeface="+mj-ea"/>
                <a:cs typeface="Arial" panose="020B0604020202020204" pitchFamily="34" charset="0"/>
              </a:rPr>
              <a:t>Reageer op deze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3D3466"/>
                </a:solidFill>
                <a:effectLst/>
                <a:uLnTx/>
                <a:uFillTx/>
                <a:latin typeface="Arial" panose="020B0604020202020204" pitchFamily="34" charset="0"/>
                <a:ea typeface="+mj-ea"/>
                <a:cs typeface="Arial" panose="020B0604020202020204" pitchFamily="34" charset="0"/>
              </a:rPr>
              <a:t>Themasessie via deze QR:</a:t>
            </a:r>
          </a:p>
        </p:txBody>
      </p:sp>
    </p:spTree>
    <p:extLst>
      <p:ext uri="{BB962C8B-B14F-4D97-AF65-F5344CB8AC3E}">
        <p14:creationId xmlns:p14="http://schemas.microsoft.com/office/powerpoint/2010/main" val="2435111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hthoek 17">
            <a:extLst>
              <a:ext uri="{FF2B5EF4-FFF2-40B4-BE49-F238E27FC236}">
                <a16:creationId xmlns:a16="http://schemas.microsoft.com/office/drawing/2014/main" id="{FBD5DFC8-E8F9-001E-43DC-9295FE9C2818}"/>
              </a:ext>
            </a:extLst>
          </p:cNvPr>
          <p:cNvSpPr/>
          <p:nvPr/>
        </p:nvSpPr>
        <p:spPr>
          <a:xfrm>
            <a:off x="0" y="0"/>
            <a:ext cx="601617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 name="Afbeelding 3">
            <a:extLst>
              <a:ext uri="{FF2B5EF4-FFF2-40B4-BE49-F238E27FC236}">
                <a16:creationId xmlns:a16="http://schemas.microsoft.com/office/drawing/2014/main" id="{66AB5E7F-9E49-01A4-FC07-DA0A2B57578C}"/>
              </a:ext>
            </a:extLst>
          </p:cNvPr>
          <p:cNvPicPr>
            <a:picLocks noChangeAspect="1"/>
          </p:cNvPicPr>
          <p:nvPr/>
        </p:nvPicPr>
        <p:blipFill>
          <a:blip r:embed="rId2"/>
          <a:stretch>
            <a:fillRect/>
          </a:stretch>
        </p:blipFill>
        <p:spPr>
          <a:xfrm>
            <a:off x="3686629" y="1"/>
            <a:ext cx="8505371" cy="6857999"/>
          </a:xfrm>
          <a:prstGeom prst="rect">
            <a:avLst/>
          </a:prstGeom>
        </p:spPr>
      </p:pic>
      <p:pic>
        <p:nvPicPr>
          <p:cNvPr id="15" name="Afbeelding 14">
            <a:extLst>
              <a:ext uri="{FF2B5EF4-FFF2-40B4-BE49-F238E27FC236}">
                <a16:creationId xmlns:a16="http://schemas.microsoft.com/office/drawing/2014/main" id="{B4D08B10-4674-9581-DE37-6FE9831256A7}"/>
              </a:ext>
            </a:extLst>
          </p:cNvPr>
          <p:cNvPicPr>
            <a:picLocks noChangeAspect="1"/>
          </p:cNvPicPr>
          <p:nvPr/>
        </p:nvPicPr>
        <p:blipFill>
          <a:blip r:embed="rId3"/>
          <a:stretch>
            <a:fillRect/>
          </a:stretch>
        </p:blipFill>
        <p:spPr>
          <a:xfrm>
            <a:off x="1014284" y="1636845"/>
            <a:ext cx="4514850" cy="1792154"/>
          </a:xfrm>
          <a:prstGeom prst="rect">
            <a:avLst/>
          </a:prstGeom>
        </p:spPr>
      </p:pic>
      <p:sp>
        <p:nvSpPr>
          <p:cNvPr id="17" name="Tekstvak 16">
            <a:extLst>
              <a:ext uri="{FF2B5EF4-FFF2-40B4-BE49-F238E27FC236}">
                <a16:creationId xmlns:a16="http://schemas.microsoft.com/office/drawing/2014/main" id="{4BC48D26-252E-6414-2C1A-65500F6A44E9}"/>
              </a:ext>
            </a:extLst>
          </p:cNvPr>
          <p:cNvSpPr txBox="1"/>
          <p:nvPr/>
        </p:nvSpPr>
        <p:spPr>
          <a:xfrm>
            <a:off x="826634" y="3890219"/>
            <a:ext cx="6094638" cy="892552"/>
          </a:xfrm>
          <a:prstGeom prst="rect">
            <a:avLst/>
          </a:prstGeom>
          <a:noFill/>
        </p:spPr>
        <p:txBody>
          <a:bodyPr wrap="square">
            <a:spAutoFit/>
          </a:bodyPr>
          <a:lstStyle/>
          <a:p>
            <a:r>
              <a:rPr lang="nl-NL" sz="2800" dirty="0">
                <a:solidFill>
                  <a:schemeClr val="bg1"/>
                </a:solidFill>
                <a:latin typeface="Rubik Medium" pitchFamily="2" charset="-79"/>
                <a:cs typeface="Rubik Medium" pitchFamily="2" charset="-79"/>
              </a:rPr>
              <a:t>Transitie van MBO naar HBO</a:t>
            </a:r>
          </a:p>
          <a:p>
            <a:r>
              <a:rPr lang="nl-NL" sz="2400" dirty="0">
                <a:solidFill>
                  <a:schemeClr val="bg1"/>
                </a:solidFill>
                <a:latin typeface="Fira Sans Book" panose="020B0503050000020004" pitchFamily="34" charset="0"/>
                <a:ea typeface="Fira Sans Book" panose="020B0503050000020004" pitchFamily="34" charset="0"/>
              </a:rPr>
              <a:t>Wat werkt en wat versterkt?</a:t>
            </a:r>
          </a:p>
        </p:txBody>
      </p:sp>
      <p:sp>
        <p:nvSpPr>
          <p:cNvPr id="5" name="Tekstvak 4">
            <a:extLst>
              <a:ext uri="{FF2B5EF4-FFF2-40B4-BE49-F238E27FC236}">
                <a16:creationId xmlns:a16="http://schemas.microsoft.com/office/drawing/2014/main" id="{D18B74D5-806C-C43D-56B1-A80D07B461B0}"/>
              </a:ext>
            </a:extLst>
          </p:cNvPr>
          <p:cNvSpPr txBox="1"/>
          <p:nvPr/>
        </p:nvSpPr>
        <p:spPr>
          <a:xfrm>
            <a:off x="6936242" y="3968327"/>
            <a:ext cx="4712834" cy="2121606"/>
          </a:xfrm>
          <a:prstGeom prst="rect">
            <a:avLst/>
          </a:prstGeom>
          <a:noFill/>
        </p:spPr>
        <p:txBody>
          <a:bodyPr wrap="square" rtlCol="0">
            <a:spAutoFit/>
          </a:bodyPr>
          <a:lstStyle/>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l-NL" sz="2000" b="0" i="0" u="none" strike="noStrike" kern="1200" cap="none" spc="0" normalizeH="0" baseline="0" noProof="0" dirty="0">
                <a:ln>
                  <a:noFill/>
                </a:ln>
                <a:solidFill>
                  <a:schemeClr val="bg1"/>
                </a:solidFill>
                <a:effectLst/>
                <a:uLnTx/>
                <a:uFillTx/>
                <a:latin typeface="Fira Sans" panose="020B0503050000020004" pitchFamily="34" charset="0"/>
                <a:ea typeface="+mn-ea"/>
                <a:cs typeface="+mn-cs"/>
              </a:rPr>
              <a:t>Een praktijkgericht onderzoek naar de effectiviteit van (onderwijs)activiteiten in mbo en hbo om de transitie van mbo naar hbo te versoepelen.</a:t>
            </a:r>
            <a:endParaRPr lang="nl-NL" sz="2000" dirty="0">
              <a:solidFill>
                <a:schemeClr val="bg1"/>
              </a:solidFill>
              <a:latin typeface="Fira Sans" panose="020B0503050000020004" pitchFamily="34" charset="0"/>
            </a:endParaRPr>
          </a:p>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l-NL" sz="2400" b="0" i="0" u="none" strike="noStrike" kern="1200" cap="none" spc="0" normalizeH="0" baseline="0" noProof="0" dirty="0">
              <a:ln>
                <a:noFill/>
              </a:ln>
              <a:solidFill>
                <a:schemeClr val="bg1"/>
              </a:solidFill>
              <a:effectLst/>
              <a:uLnTx/>
              <a:uFillTx/>
              <a:latin typeface="Fira Sans" panose="020B0503050000020004" pitchFamily="34" charset="0"/>
              <a:ea typeface="+mn-ea"/>
              <a:cs typeface="+mn-cs"/>
            </a:endParaRPr>
          </a:p>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l-NL" sz="2400" b="0" i="0" u="none" strike="noStrike" kern="1200" cap="none" spc="0" normalizeH="0" baseline="0" noProof="0" dirty="0">
                <a:ln>
                  <a:noFill/>
                </a:ln>
                <a:solidFill>
                  <a:schemeClr val="bg1"/>
                </a:solidFill>
                <a:effectLst/>
                <a:uLnTx/>
                <a:uFillTx/>
                <a:latin typeface="Fira Sans" panose="020B0503050000020004" pitchFamily="34" charset="0"/>
                <a:ea typeface="+mn-ea"/>
                <a:cs typeface="+mn-cs"/>
              </a:rPr>
              <a:t>2022-2025</a:t>
            </a:r>
          </a:p>
        </p:txBody>
      </p:sp>
    </p:spTree>
    <p:extLst>
      <p:ext uri="{BB962C8B-B14F-4D97-AF65-F5344CB8AC3E}">
        <p14:creationId xmlns:p14="http://schemas.microsoft.com/office/powerpoint/2010/main" val="4136373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A09B1E-ADD0-6EA1-CD03-B69A597B6BC8}"/>
              </a:ext>
            </a:extLst>
          </p:cNvPr>
          <p:cNvSpPr>
            <a:spLocks noGrp="1"/>
          </p:cNvSpPr>
          <p:nvPr>
            <p:ph type="title" idx="4294967295"/>
          </p:nvPr>
        </p:nvSpPr>
        <p:spPr>
          <a:xfrm>
            <a:off x="648001" y="304801"/>
            <a:ext cx="11544000" cy="1293288"/>
          </a:xfrm>
        </p:spPr>
        <p:txBody>
          <a:bodyPr>
            <a:noAutofit/>
          </a:bodyPr>
          <a:lstStyle/>
          <a:p>
            <a:r>
              <a:rPr lang="nl-NL" sz="4200" b="1" dirty="0">
                <a:latin typeface="+mn-lt"/>
                <a:cs typeface="Rubik"/>
              </a:rPr>
              <a:t> </a:t>
            </a:r>
            <a:r>
              <a:rPr lang="nl-NL" sz="3600" dirty="0">
                <a:solidFill>
                  <a:srgbClr val="58365D"/>
                </a:solidFill>
                <a:latin typeface="Fira Sans" panose="020B0503050000020004" pitchFamily="34" charset="0"/>
              </a:rPr>
              <a:t>Deelnemende instellingen</a:t>
            </a:r>
            <a:br>
              <a:rPr lang="nl-NL" dirty="0">
                <a:latin typeface="Fira Sans" panose="020B0503050000020004" pitchFamily="34" charset="0"/>
              </a:rPr>
            </a:br>
            <a:endParaRPr lang="nl-NL" sz="4200" b="1" dirty="0">
              <a:latin typeface="+mn-lt"/>
              <a:cs typeface="Rubik"/>
            </a:endParaRPr>
          </a:p>
        </p:txBody>
      </p:sp>
      <p:pic>
        <p:nvPicPr>
          <p:cNvPr id="4" name="Afbeelding 3" descr="Afbeelding met tekst, Lettertype, logo, Graphics&#10;&#10;Automatisch gegenereerde beschrijving">
            <a:extLst>
              <a:ext uri="{FF2B5EF4-FFF2-40B4-BE49-F238E27FC236}">
                <a16:creationId xmlns:a16="http://schemas.microsoft.com/office/drawing/2014/main" id="{40E7A05A-097E-5E8C-0C7D-FA53CA3DCF6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53300" y="1699102"/>
            <a:ext cx="2654313" cy="848574"/>
          </a:xfrm>
          <a:prstGeom prst="rect">
            <a:avLst/>
          </a:prstGeom>
          <a:noFill/>
          <a:ln>
            <a:noFill/>
          </a:ln>
        </p:spPr>
      </p:pic>
      <p:pic>
        <p:nvPicPr>
          <p:cNvPr id="6" name="Afbeelding 5">
            <a:extLst>
              <a:ext uri="{FF2B5EF4-FFF2-40B4-BE49-F238E27FC236}">
                <a16:creationId xmlns:a16="http://schemas.microsoft.com/office/drawing/2014/main" id="{F1983988-DB3F-C4C1-BA0F-B550B036B450}"/>
              </a:ext>
            </a:extLst>
          </p:cNvPr>
          <p:cNvPicPr>
            <a:picLocks noChangeAspect="1"/>
          </p:cNvPicPr>
          <p:nvPr/>
        </p:nvPicPr>
        <p:blipFill>
          <a:blip r:embed="rId4"/>
          <a:stretch>
            <a:fillRect/>
          </a:stretch>
        </p:blipFill>
        <p:spPr>
          <a:xfrm>
            <a:off x="5086350" y="5310576"/>
            <a:ext cx="2466720" cy="706351"/>
          </a:xfrm>
          <a:prstGeom prst="rect">
            <a:avLst/>
          </a:prstGeom>
        </p:spPr>
      </p:pic>
      <p:pic>
        <p:nvPicPr>
          <p:cNvPr id="8" name="Afbeelding 7" descr="rocmensoalting - klein">
            <a:extLst>
              <a:ext uri="{FF2B5EF4-FFF2-40B4-BE49-F238E27FC236}">
                <a16:creationId xmlns:a16="http://schemas.microsoft.com/office/drawing/2014/main" id="{E4936EAD-A0DC-2587-980C-1D72581DE55A}"/>
              </a:ext>
            </a:extLst>
          </p:cNvPr>
          <p:cNvPicPr>
            <a:picLocks noChangeAspect="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1533525" y="3080738"/>
            <a:ext cx="2235350" cy="848576"/>
          </a:xfrm>
          <a:prstGeom prst="rect">
            <a:avLst/>
          </a:prstGeom>
          <a:noFill/>
          <a:ln>
            <a:noFill/>
          </a:ln>
        </p:spPr>
      </p:pic>
      <p:pic>
        <p:nvPicPr>
          <p:cNvPr id="9" name="Afbeelding 8" descr="Afbeelding met tekst, Lettertype, logo, Graphics&#10;&#10;Automatisch gegenereerde beschrijving">
            <a:extLst>
              <a:ext uri="{FF2B5EF4-FFF2-40B4-BE49-F238E27FC236}">
                <a16:creationId xmlns:a16="http://schemas.microsoft.com/office/drawing/2014/main" id="{F63C3A75-4B4A-5A9B-17D9-79E25B8ACD63}"/>
              </a:ext>
            </a:extLst>
          </p:cNvPr>
          <p:cNvPicPr>
            <a:picLocks noChangeAspect="1"/>
          </p:cNvPicPr>
          <p:nvPr/>
        </p:nvPicPr>
        <p:blipFill>
          <a:blip r:embed="rId7">
            <a:extLst>
              <a:ext uri="{28A0092B-C50C-407E-A947-70E740481C1C}">
                <a14:useLocalDpi xmlns:a14="http://schemas.microsoft.com/office/drawing/2010/main" val="0"/>
              </a:ext>
            </a:extLst>
          </a:blip>
          <a:srcRect t="22506" b="15852"/>
          <a:stretch/>
        </p:blipFill>
        <p:spPr bwMode="auto">
          <a:xfrm>
            <a:off x="8986733" y="3333750"/>
            <a:ext cx="2502530" cy="756515"/>
          </a:xfrm>
          <a:prstGeom prst="rect">
            <a:avLst/>
          </a:prstGeom>
          <a:noFill/>
          <a:ln>
            <a:noFill/>
          </a:ln>
        </p:spPr>
      </p:pic>
      <p:pic>
        <p:nvPicPr>
          <p:cNvPr id="10" name="Afbeelding 9" descr="Afbeelding met Lettertype, Graphics, logo, schermopname&#10;&#10;Door AI gegenereerde inhoud is mogelijk onjuist.">
            <a:extLst>
              <a:ext uri="{FF2B5EF4-FFF2-40B4-BE49-F238E27FC236}">
                <a16:creationId xmlns:a16="http://schemas.microsoft.com/office/drawing/2014/main" id="{15BD4A63-69C1-59ED-8533-F5665FD957E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9158" y="5076824"/>
            <a:ext cx="2235350" cy="902557"/>
          </a:xfrm>
          <a:prstGeom prst="rect">
            <a:avLst/>
          </a:prstGeom>
        </p:spPr>
      </p:pic>
      <p:pic>
        <p:nvPicPr>
          <p:cNvPr id="11" name="Afbeelding 10">
            <a:extLst>
              <a:ext uri="{FF2B5EF4-FFF2-40B4-BE49-F238E27FC236}">
                <a16:creationId xmlns:a16="http://schemas.microsoft.com/office/drawing/2014/main" id="{D6141027-A664-D3D8-14A5-456DE8ECF4FE}"/>
              </a:ext>
            </a:extLst>
          </p:cNvPr>
          <p:cNvPicPr>
            <a:picLocks noChangeAspect="1"/>
          </p:cNvPicPr>
          <p:nvPr/>
        </p:nvPicPr>
        <p:blipFill>
          <a:blip r:embed="rId9" r:link="rId10">
            <a:extLst>
              <a:ext uri="{28A0092B-C50C-407E-A947-70E740481C1C}">
                <a14:useLocalDpi xmlns:a14="http://schemas.microsoft.com/office/drawing/2010/main" val="0"/>
              </a:ext>
            </a:extLst>
          </a:blip>
          <a:srcRect/>
          <a:stretch>
            <a:fillRect/>
          </a:stretch>
        </p:blipFill>
        <p:spPr bwMode="auto">
          <a:xfrm>
            <a:off x="9245166" y="5076825"/>
            <a:ext cx="2377676" cy="870356"/>
          </a:xfrm>
          <a:prstGeom prst="rect">
            <a:avLst/>
          </a:prstGeom>
          <a:noFill/>
          <a:ln>
            <a:noFill/>
          </a:ln>
        </p:spPr>
      </p:pic>
      <p:grpSp>
        <p:nvGrpSpPr>
          <p:cNvPr id="12" name="Groep 11">
            <a:extLst>
              <a:ext uri="{FF2B5EF4-FFF2-40B4-BE49-F238E27FC236}">
                <a16:creationId xmlns:a16="http://schemas.microsoft.com/office/drawing/2014/main" id="{6C32B236-AD17-B0EB-151A-F6B38E382F9C}"/>
              </a:ext>
            </a:extLst>
          </p:cNvPr>
          <p:cNvGrpSpPr/>
          <p:nvPr/>
        </p:nvGrpSpPr>
        <p:grpSpPr>
          <a:xfrm>
            <a:off x="0" y="6246719"/>
            <a:ext cx="12192000" cy="643014"/>
            <a:chOff x="0" y="6214985"/>
            <a:chExt cx="12192000" cy="643014"/>
          </a:xfrm>
        </p:grpSpPr>
        <p:pic>
          <p:nvPicPr>
            <p:cNvPr id="13" name="Afbeelding 12">
              <a:extLst>
                <a:ext uri="{FF2B5EF4-FFF2-40B4-BE49-F238E27FC236}">
                  <a16:creationId xmlns:a16="http://schemas.microsoft.com/office/drawing/2014/main" id="{B3B4FC0C-6A22-11A3-E02E-496E691ED806}"/>
                </a:ext>
              </a:extLst>
            </p:cNvPr>
            <p:cNvPicPr>
              <a:picLocks noChangeAspect="1"/>
            </p:cNvPicPr>
            <p:nvPr/>
          </p:nvPicPr>
          <p:blipFill>
            <a:blip r:embed="rId11"/>
            <a:stretch>
              <a:fillRect/>
            </a:stretch>
          </p:blipFill>
          <p:spPr>
            <a:xfrm>
              <a:off x="3686629" y="6236897"/>
              <a:ext cx="8505371" cy="621102"/>
            </a:xfrm>
            <a:prstGeom prst="rect">
              <a:avLst/>
            </a:prstGeom>
          </p:spPr>
        </p:pic>
        <p:sp>
          <p:nvSpPr>
            <p:cNvPr id="14" name="Rechthoek 13">
              <a:extLst>
                <a:ext uri="{FF2B5EF4-FFF2-40B4-BE49-F238E27FC236}">
                  <a16:creationId xmlns:a16="http://schemas.microsoft.com/office/drawing/2014/main" id="{8E71EF96-4FE7-4FDE-B986-CE33DE5094EE}"/>
                </a:ext>
              </a:extLst>
            </p:cNvPr>
            <p:cNvSpPr/>
            <p:nvPr/>
          </p:nvSpPr>
          <p:spPr>
            <a:xfrm>
              <a:off x="0" y="6214985"/>
              <a:ext cx="6016170" cy="62110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100" dirty="0"/>
                <a:t>(mede)gefinancierd door NRO</a:t>
              </a:r>
            </a:p>
          </p:txBody>
        </p:sp>
      </p:grpSp>
      <p:pic>
        <p:nvPicPr>
          <p:cNvPr id="18" name="Afbeelding 17" descr="Afbeelding met tekst, Lettertype, Graphics, logo&#10;&#10;Door AI gegenereerde inhoud is mogelijk onjuist.">
            <a:extLst>
              <a:ext uri="{FF2B5EF4-FFF2-40B4-BE49-F238E27FC236}">
                <a16:creationId xmlns:a16="http://schemas.microsoft.com/office/drawing/2014/main" id="{7E8ECF21-6037-287F-022D-26BA3CA2135F}"/>
              </a:ext>
            </a:extLst>
          </p:cNvPr>
          <p:cNvPicPr>
            <a:picLocks noChangeAspect="1"/>
          </p:cNvPicPr>
          <p:nvPr/>
        </p:nvPicPr>
        <p:blipFill>
          <a:blip r:embed="rId12"/>
          <a:srcRect l="10767" t="20303" b="16196"/>
          <a:stretch/>
        </p:blipFill>
        <p:spPr>
          <a:xfrm>
            <a:off x="2038350" y="1712547"/>
            <a:ext cx="3190875" cy="821685"/>
          </a:xfrm>
          <a:prstGeom prst="rect">
            <a:avLst/>
          </a:prstGeom>
        </p:spPr>
      </p:pic>
      <p:pic>
        <p:nvPicPr>
          <p:cNvPr id="16" name="Afbeelding 15">
            <a:extLst>
              <a:ext uri="{FF2B5EF4-FFF2-40B4-BE49-F238E27FC236}">
                <a16:creationId xmlns:a16="http://schemas.microsoft.com/office/drawing/2014/main" id="{D244B77C-406F-5C1F-8D89-886927435136}"/>
              </a:ext>
            </a:extLst>
          </p:cNvPr>
          <p:cNvPicPr>
            <a:picLocks noChangeAspect="1"/>
          </p:cNvPicPr>
          <p:nvPr/>
        </p:nvPicPr>
        <p:blipFill>
          <a:blip r:embed="rId13"/>
          <a:stretch>
            <a:fillRect/>
          </a:stretch>
        </p:blipFill>
        <p:spPr>
          <a:xfrm>
            <a:off x="4996995" y="3190112"/>
            <a:ext cx="2654314" cy="848576"/>
          </a:xfrm>
          <a:prstGeom prst="rect">
            <a:avLst/>
          </a:prstGeom>
        </p:spPr>
      </p:pic>
    </p:spTree>
    <p:extLst>
      <p:ext uri="{BB962C8B-B14F-4D97-AF65-F5344CB8AC3E}">
        <p14:creationId xmlns:p14="http://schemas.microsoft.com/office/powerpoint/2010/main" val="3857482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109193-92A0-4AD3-A359-9B8B3504F1B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5F0939D-FD37-3FA7-A803-F979EB9E80B5}"/>
              </a:ext>
            </a:extLst>
          </p:cNvPr>
          <p:cNvSpPr>
            <a:spLocks noGrp="1"/>
          </p:cNvSpPr>
          <p:nvPr>
            <p:ph type="title" idx="4294967295"/>
          </p:nvPr>
        </p:nvSpPr>
        <p:spPr>
          <a:xfrm>
            <a:off x="720000" y="720000"/>
            <a:ext cx="10515600" cy="730750"/>
          </a:xfrm>
        </p:spPr>
        <p:txBody>
          <a:bodyPr vert="horz" lIns="91440" tIns="45720" rIns="91440" bIns="45720" rtlCol="0" anchor="b">
            <a:normAutofit fontScale="90000"/>
          </a:bodyPr>
          <a:lstStyle/>
          <a:p>
            <a:br>
              <a:rPr lang="nl-NL" b="1" dirty="0">
                <a:solidFill>
                  <a:srgbClr val="532857"/>
                </a:solidFill>
                <a:cs typeface="Rubik" pitchFamily="2" charset="-79"/>
              </a:rPr>
            </a:br>
            <a:r>
              <a:rPr lang="nl-NL" b="1" dirty="0">
                <a:solidFill>
                  <a:srgbClr val="532857"/>
                </a:solidFill>
                <a:cs typeface="Rubik" pitchFamily="2" charset="-79"/>
              </a:rPr>
              <a:t>Het transitieproces </a:t>
            </a:r>
          </a:p>
        </p:txBody>
      </p:sp>
      <p:sp>
        <p:nvSpPr>
          <p:cNvPr id="7" name="Ondertitel 2">
            <a:extLst>
              <a:ext uri="{FF2B5EF4-FFF2-40B4-BE49-F238E27FC236}">
                <a16:creationId xmlns:a16="http://schemas.microsoft.com/office/drawing/2014/main" id="{9F93B746-38F6-43AF-1BDB-F37B41E2B925}"/>
              </a:ext>
            </a:extLst>
          </p:cNvPr>
          <p:cNvSpPr txBox="1">
            <a:spLocks/>
          </p:cNvSpPr>
          <p:nvPr/>
        </p:nvSpPr>
        <p:spPr>
          <a:xfrm>
            <a:off x="6630838" y="5812388"/>
            <a:ext cx="3071961" cy="417600"/>
          </a:xfrm>
          <a:prstGeom prst="rect">
            <a:avLst/>
          </a:prstGeom>
        </p:spPr>
        <p:txBody>
          <a:bodyPr vert="horz" lIns="91440" tIns="45720" rIns="91440" bIns="45720" rtlCol="0" anchor="t">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nl-NL" sz="1600" b="0" i="1" u="none" strike="noStrike" kern="1200" cap="none" spc="0" normalizeH="0" baseline="0" noProof="0" dirty="0" err="1">
                <a:ln>
                  <a:noFill/>
                </a:ln>
                <a:solidFill>
                  <a:srgbClr val="58365D"/>
                </a:solidFill>
                <a:effectLst/>
                <a:uLnTx/>
                <a:uFillTx/>
                <a:latin typeface="Fira Sans Light"/>
                <a:ea typeface="Fira Sans Light" panose="020B0403050000020004" pitchFamily="34" charset="0"/>
                <a:cs typeface="Rubik Medium"/>
              </a:rPr>
              <a:t>Meeuwisse</a:t>
            </a:r>
            <a:r>
              <a:rPr kumimoji="0" lang="nl-NL" sz="1600" b="0" i="1" u="none" strike="noStrike" kern="1200" cap="none" spc="0" normalizeH="0" baseline="0" noProof="0" dirty="0">
                <a:ln>
                  <a:noFill/>
                </a:ln>
                <a:solidFill>
                  <a:srgbClr val="58365D"/>
                </a:solidFill>
                <a:effectLst/>
                <a:uLnTx/>
                <a:uFillTx/>
                <a:latin typeface="Fira Sans Light"/>
                <a:ea typeface="Fira Sans Light" panose="020B0403050000020004" pitchFamily="34" charset="0"/>
                <a:cs typeface="Rubik Medium"/>
              </a:rPr>
              <a:t> et al., 2024; </a:t>
            </a:r>
            <a:r>
              <a:rPr kumimoji="0" lang="nl-NL" sz="1600" b="0" i="1" u="none" strike="noStrike" kern="1200" cap="none" spc="0" normalizeH="0" baseline="0" noProof="0" dirty="0" err="1">
                <a:ln>
                  <a:noFill/>
                </a:ln>
                <a:solidFill>
                  <a:srgbClr val="58365D"/>
                </a:solidFill>
                <a:effectLst/>
                <a:uLnTx/>
                <a:uFillTx/>
                <a:latin typeface="Fira Sans Light"/>
                <a:ea typeface="Fira Sans Light" panose="020B0403050000020004" pitchFamily="34" charset="0"/>
                <a:cs typeface="Rubik Medium"/>
              </a:rPr>
              <a:t>Nicholson</a:t>
            </a:r>
            <a:r>
              <a:rPr kumimoji="0" lang="nl-NL" sz="1600" b="0" i="1" u="none" strike="noStrike" kern="1200" cap="none" spc="0" normalizeH="0" baseline="0" noProof="0" dirty="0">
                <a:ln>
                  <a:noFill/>
                </a:ln>
                <a:solidFill>
                  <a:srgbClr val="58365D"/>
                </a:solidFill>
                <a:effectLst/>
                <a:uLnTx/>
                <a:uFillTx/>
                <a:latin typeface="Fira Sans Light"/>
                <a:ea typeface="Fira Sans Light" panose="020B0403050000020004" pitchFamily="34" charset="0"/>
                <a:cs typeface="Rubik Medium"/>
              </a:rPr>
              <a:t>, 1990 </a:t>
            </a:r>
            <a:endParaRPr kumimoji="0" lang="nl-NL" sz="1600" b="0" i="1" u="none" strike="noStrike" kern="1200" cap="none" spc="0" normalizeH="0" baseline="0" noProof="0" dirty="0">
              <a:ln>
                <a:noFill/>
              </a:ln>
              <a:solidFill>
                <a:srgbClr val="58365D"/>
              </a:solidFill>
              <a:effectLst/>
              <a:uLnTx/>
              <a:uFillTx/>
              <a:latin typeface="Fira Sans Light"/>
              <a:ea typeface="Fira Sans Light" panose="020B0403050000020004" pitchFamily="34" charset="0"/>
              <a:cs typeface="Rubik Medium" pitchFamily="2" charset="-79"/>
            </a:endParaRPr>
          </a:p>
        </p:txBody>
      </p:sp>
      <p:grpSp>
        <p:nvGrpSpPr>
          <p:cNvPr id="4" name="Groep 3">
            <a:extLst>
              <a:ext uri="{FF2B5EF4-FFF2-40B4-BE49-F238E27FC236}">
                <a16:creationId xmlns:a16="http://schemas.microsoft.com/office/drawing/2014/main" id="{C806877D-3645-5983-EA23-76A10EF7DF36}"/>
              </a:ext>
            </a:extLst>
          </p:cNvPr>
          <p:cNvGrpSpPr/>
          <p:nvPr/>
        </p:nvGrpSpPr>
        <p:grpSpPr>
          <a:xfrm>
            <a:off x="0" y="6236896"/>
            <a:ext cx="12192000" cy="621103"/>
            <a:chOff x="0" y="6236896"/>
            <a:chExt cx="12192000" cy="621103"/>
          </a:xfrm>
        </p:grpSpPr>
        <p:pic>
          <p:nvPicPr>
            <p:cNvPr id="6" name="Afbeelding 5">
              <a:extLst>
                <a:ext uri="{FF2B5EF4-FFF2-40B4-BE49-F238E27FC236}">
                  <a16:creationId xmlns:a16="http://schemas.microsoft.com/office/drawing/2014/main" id="{17507540-4FD0-D5B9-6A17-2AD8550C86AB}"/>
                </a:ext>
              </a:extLst>
            </p:cNvPr>
            <p:cNvPicPr>
              <a:picLocks noChangeAspect="1"/>
            </p:cNvPicPr>
            <p:nvPr/>
          </p:nvPicPr>
          <p:blipFill>
            <a:blip r:embed="rId3"/>
            <a:stretch>
              <a:fillRect/>
            </a:stretch>
          </p:blipFill>
          <p:spPr>
            <a:xfrm>
              <a:off x="3686629" y="6236897"/>
              <a:ext cx="8505371" cy="621102"/>
            </a:xfrm>
            <a:prstGeom prst="rect">
              <a:avLst/>
            </a:prstGeom>
          </p:spPr>
        </p:pic>
        <p:sp>
          <p:nvSpPr>
            <p:cNvPr id="8" name="Rechthoek 7">
              <a:extLst>
                <a:ext uri="{FF2B5EF4-FFF2-40B4-BE49-F238E27FC236}">
                  <a16:creationId xmlns:a16="http://schemas.microsoft.com/office/drawing/2014/main" id="{6B2E544D-A3F7-FC17-9FE8-48B2C7B803D2}"/>
                </a:ext>
              </a:extLst>
            </p:cNvPr>
            <p:cNvSpPr/>
            <p:nvPr/>
          </p:nvSpPr>
          <p:spPr>
            <a:xfrm>
              <a:off x="0" y="6236896"/>
              <a:ext cx="6016170" cy="62110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Aptos" panose="02110004020202020204"/>
                <a:ea typeface="+mn-ea"/>
                <a:cs typeface="+mn-cs"/>
              </a:endParaRPr>
            </a:p>
          </p:txBody>
        </p:sp>
      </p:grpSp>
      <p:cxnSp>
        <p:nvCxnSpPr>
          <p:cNvPr id="9" name="Rechte verbindingslijn 8">
            <a:extLst>
              <a:ext uri="{FF2B5EF4-FFF2-40B4-BE49-F238E27FC236}">
                <a16:creationId xmlns:a16="http://schemas.microsoft.com/office/drawing/2014/main" id="{350818DF-C12F-FFE3-9EB2-D2E521364B9F}"/>
              </a:ext>
            </a:extLst>
          </p:cNvPr>
          <p:cNvCxnSpPr>
            <a:cxnSpLocks/>
          </p:cNvCxnSpPr>
          <p:nvPr/>
        </p:nvCxnSpPr>
        <p:spPr>
          <a:xfrm>
            <a:off x="6567338" y="5720400"/>
            <a:ext cx="0" cy="509588"/>
          </a:xfrm>
          <a:prstGeom prst="line">
            <a:avLst/>
          </a:prstGeom>
        </p:spPr>
        <p:style>
          <a:lnRef idx="3">
            <a:schemeClr val="accent2"/>
          </a:lnRef>
          <a:fillRef idx="0">
            <a:schemeClr val="accent2"/>
          </a:fillRef>
          <a:effectRef idx="2">
            <a:schemeClr val="accent2"/>
          </a:effectRef>
          <a:fontRef idx="minor">
            <a:schemeClr val="tx1"/>
          </a:fontRef>
        </p:style>
      </p:cxnSp>
      <p:pic>
        <p:nvPicPr>
          <p:cNvPr id="3" name="Afbeelding 2">
            <a:extLst>
              <a:ext uri="{FF2B5EF4-FFF2-40B4-BE49-F238E27FC236}">
                <a16:creationId xmlns:a16="http://schemas.microsoft.com/office/drawing/2014/main" id="{94E4E440-E8DC-E1F7-29D2-24B6245E097C}"/>
              </a:ext>
            </a:extLst>
          </p:cNvPr>
          <p:cNvPicPr>
            <a:picLocks noChangeAspect="1"/>
          </p:cNvPicPr>
          <p:nvPr/>
        </p:nvPicPr>
        <p:blipFill>
          <a:blip r:embed="rId4"/>
          <a:stretch>
            <a:fillRect/>
          </a:stretch>
        </p:blipFill>
        <p:spPr>
          <a:xfrm>
            <a:off x="1485901" y="2505074"/>
            <a:ext cx="8801099" cy="1872615"/>
          </a:xfrm>
          <a:prstGeom prst="rect">
            <a:avLst/>
          </a:prstGeom>
        </p:spPr>
      </p:pic>
    </p:spTree>
    <p:extLst>
      <p:ext uri="{BB962C8B-B14F-4D97-AF65-F5344CB8AC3E}">
        <p14:creationId xmlns:p14="http://schemas.microsoft.com/office/powerpoint/2010/main" val="37666635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CA4575-8CAA-A0B2-E52A-10314F2A1449}"/>
            </a:ext>
          </a:extLst>
        </p:cNvPr>
        <p:cNvGrpSpPr/>
        <p:nvPr/>
      </p:nvGrpSpPr>
      <p:grpSpPr>
        <a:xfrm>
          <a:off x="0" y="0"/>
          <a:ext cx="0" cy="0"/>
          <a:chOff x="0" y="0"/>
          <a:chExt cx="0" cy="0"/>
        </a:xfrm>
      </p:grpSpPr>
      <p:grpSp>
        <p:nvGrpSpPr>
          <p:cNvPr id="7" name="Groep 6">
            <a:extLst>
              <a:ext uri="{FF2B5EF4-FFF2-40B4-BE49-F238E27FC236}">
                <a16:creationId xmlns:a16="http://schemas.microsoft.com/office/drawing/2014/main" id="{2426B023-AC07-FBB2-D994-3E1AA90282A9}"/>
              </a:ext>
            </a:extLst>
          </p:cNvPr>
          <p:cNvGrpSpPr/>
          <p:nvPr/>
        </p:nvGrpSpPr>
        <p:grpSpPr>
          <a:xfrm>
            <a:off x="0" y="6191865"/>
            <a:ext cx="12192000" cy="621103"/>
            <a:chOff x="0" y="6236896"/>
            <a:chExt cx="12192000" cy="621103"/>
          </a:xfrm>
        </p:grpSpPr>
        <p:pic>
          <p:nvPicPr>
            <p:cNvPr id="8" name="Afbeelding 7">
              <a:extLst>
                <a:ext uri="{FF2B5EF4-FFF2-40B4-BE49-F238E27FC236}">
                  <a16:creationId xmlns:a16="http://schemas.microsoft.com/office/drawing/2014/main" id="{C88C1713-5C6F-2E62-3FE6-2C6B71E7EB7B}"/>
                </a:ext>
              </a:extLst>
            </p:cNvPr>
            <p:cNvPicPr>
              <a:picLocks noChangeAspect="1"/>
            </p:cNvPicPr>
            <p:nvPr/>
          </p:nvPicPr>
          <p:blipFill>
            <a:blip r:embed="rId3"/>
            <a:stretch>
              <a:fillRect/>
            </a:stretch>
          </p:blipFill>
          <p:spPr>
            <a:xfrm>
              <a:off x="3686629" y="6236897"/>
              <a:ext cx="8505371" cy="621102"/>
            </a:xfrm>
            <a:prstGeom prst="rect">
              <a:avLst/>
            </a:prstGeom>
          </p:spPr>
        </p:pic>
        <p:sp>
          <p:nvSpPr>
            <p:cNvPr id="9" name="Rechthoek 8">
              <a:extLst>
                <a:ext uri="{FF2B5EF4-FFF2-40B4-BE49-F238E27FC236}">
                  <a16:creationId xmlns:a16="http://schemas.microsoft.com/office/drawing/2014/main" id="{6FBED4CA-C750-1146-8ACF-A60D4241C898}"/>
                </a:ext>
              </a:extLst>
            </p:cNvPr>
            <p:cNvSpPr/>
            <p:nvPr/>
          </p:nvSpPr>
          <p:spPr>
            <a:xfrm>
              <a:off x="0" y="6236896"/>
              <a:ext cx="6016170" cy="62110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5" name="Tijdelijke aanduiding voor inhoud 4">
            <a:extLst>
              <a:ext uri="{FF2B5EF4-FFF2-40B4-BE49-F238E27FC236}">
                <a16:creationId xmlns:a16="http://schemas.microsoft.com/office/drawing/2014/main" id="{EE6AD0A6-2D03-4270-21B9-CBA44A5764D5}"/>
              </a:ext>
            </a:extLst>
          </p:cNvPr>
          <p:cNvSpPr>
            <a:spLocks noGrp="1"/>
          </p:cNvSpPr>
          <p:nvPr>
            <p:ph idx="1"/>
          </p:nvPr>
        </p:nvSpPr>
        <p:spPr>
          <a:xfrm>
            <a:off x="838200" y="3009900"/>
            <a:ext cx="10515600" cy="1733550"/>
          </a:xfrm>
        </p:spPr>
        <p:txBody>
          <a:bodyPr vert="horz" lIns="91440" tIns="45720" rIns="91440" bIns="45720" rtlCol="0" anchor="t">
            <a:noAutofit/>
          </a:bodyPr>
          <a:lstStyle/>
          <a:p>
            <a:pPr marL="0" indent="0">
              <a:buNone/>
            </a:pPr>
            <a:endParaRPr lang="nl-NL" sz="2200" dirty="0">
              <a:latin typeface="Fira Sans" panose="020B0503050000020004" pitchFamily="34" charset="0"/>
            </a:endParaRPr>
          </a:p>
          <a:p>
            <a:pPr marL="0" indent="0" algn="ctr">
              <a:buNone/>
            </a:pPr>
            <a:endParaRPr lang="nl-NL" sz="2200" dirty="0">
              <a:latin typeface="Fira Sans" panose="020B0503050000020004" pitchFamily="34" charset="0"/>
            </a:endParaRPr>
          </a:p>
        </p:txBody>
      </p:sp>
      <p:sp>
        <p:nvSpPr>
          <p:cNvPr id="3" name="Titel 1">
            <a:extLst>
              <a:ext uri="{FF2B5EF4-FFF2-40B4-BE49-F238E27FC236}">
                <a16:creationId xmlns:a16="http://schemas.microsoft.com/office/drawing/2014/main" id="{501B64AC-BD0D-33B4-73A1-C819BDE6867D}"/>
              </a:ext>
            </a:extLst>
          </p:cNvPr>
          <p:cNvSpPr txBox="1">
            <a:spLocks/>
          </p:cNvSpPr>
          <p:nvPr/>
        </p:nvSpPr>
        <p:spPr>
          <a:xfrm>
            <a:off x="990600" y="323850"/>
            <a:ext cx="11087100" cy="61436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nl-NL" b="1" dirty="0">
              <a:solidFill>
                <a:srgbClr val="532857"/>
              </a:solidFill>
              <a:latin typeface="Rubik" pitchFamily="2" charset="-79"/>
              <a:cs typeface="Rubik" pitchFamily="2" charset="-79"/>
            </a:endParaRPr>
          </a:p>
          <a:p>
            <a:endParaRPr lang="nl-NL" b="1" dirty="0">
              <a:solidFill>
                <a:srgbClr val="532857"/>
              </a:solidFill>
              <a:latin typeface="Rubik" pitchFamily="2" charset="-79"/>
              <a:cs typeface="Rubik" pitchFamily="2" charset="-79"/>
            </a:endParaRPr>
          </a:p>
          <a:p>
            <a:pPr>
              <a:lnSpc>
                <a:spcPct val="150000"/>
              </a:lnSpc>
            </a:pPr>
            <a:r>
              <a:rPr lang="nl-NL" sz="3600" b="1" dirty="0">
                <a:solidFill>
                  <a:srgbClr val="532857"/>
                </a:solidFill>
                <a:cs typeface="Rubik" pitchFamily="2" charset="-79"/>
              </a:rPr>
              <a:t>Aanleiding voor het onderzoek</a:t>
            </a:r>
          </a:p>
          <a:p>
            <a:pPr>
              <a:lnSpc>
                <a:spcPct val="150000"/>
              </a:lnSpc>
            </a:pPr>
            <a:endParaRPr lang="nl-NL" sz="1600" b="1" dirty="0">
              <a:solidFill>
                <a:srgbClr val="532857"/>
              </a:solidFill>
              <a:latin typeface="Rubik" pitchFamily="2" charset="-79"/>
              <a:cs typeface="Rubik" pitchFamily="2" charset="-79"/>
            </a:endParaRPr>
          </a:p>
          <a:p>
            <a:pPr>
              <a:lnSpc>
                <a:spcPct val="100000"/>
              </a:lnSpc>
            </a:pPr>
            <a:r>
              <a:rPr lang="nl-NL" sz="2400" dirty="0">
                <a:solidFill>
                  <a:srgbClr val="58365D"/>
                </a:solidFill>
                <a:latin typeface="Fira Sans" panose="020B0503050000020004" pitchFamily="34" charset="0"/>
                <a:ea typeface="+mn-ea"/>
                <a:cs typeface="Rubik Medium"/>
              </a:rPr>
              <a:t>Zorgen over de aansluiting tussen mbo en hbo: </a:t>
            </a:r>
            <a:r>
              <a:rPr lang="nl-NL" sz="2400" dirty="0">
                <a:latin typeface="Fira Sans" panose="020B0503050000020004" pitchFamily="34" charset="0"/>
              </a:rPr>
              <a:t>hoge uitval en matig studie- en studentsucces</a:t>
            </a:r>
          </a:p>
          <a:p>
            <a:endParaRPr lang="nl-NL" sz="2400" dirty="0">
              <a:solidFill>
                <a:srgbClr val="58365D"/>
              </a:solidFill>
              <a:latin typeface="Fira Sans" panose="020B0503050000020004" pitchFamily="34" charset="0"/>
              <a:ea typeface="+mn-ea"/>
              <a:cs typeface="Rubik Medium"/>
            </a:endParaRPr>
          </a:p>
          <a:p>
            <a:pPr marR="0" lvl="0" algn="l" defTabSz="914400" rtl="0" eaLnBrk="1" fontAlgn="auto" latinLnBrk="0" hangingPunct="1">
              <a:lnSpc>
                <a:spcPct val="90000"/>
              </a:lnSpc>
              <a:spcBef>
                <a:spcPts val="1000"/>
              </a:spcBef>
              <a:spcAft>
                <a:spcPts val="0"/>
              </a:spcAft>
              <a:buClrTx/>
              <a:buSzTx/>
              <a:tabLst/>
              <a:defRPr/>
            </a:pPr>
            <a:r>
              <a:rPr kumimoji="0" lang="nl-NL" sz="2400" b="0" i="0" u="none" strike="noStrike" kern="1200" cap="none" spc="0" normalizeH="0" baseline="0" noProof="0" dirty="0">
                <a:ln>
                  <a:noFill/>
                </a:ln>
                <a:solidFill>
                  <a:srgbClr val="58365D"/>
                </a:solidFill>
                <a:effectLst/>
                <a:uLnTx/>
                <a:uFillTx/>
                <a:latin typeface="Fira Sans" panose="020B0503050000020004" pitchFamily="34" charset="0"/>
                <a:ea typeface="+mn-ea"/>
                <a:cs typeface="Rubik Medium"/>
              </a:rPr>
              <a:t>Obstakels voor mbo-studenten die doorstromen</a:t>
            </a:r>
            <a:r>
              <a:rPr kumimoji="0" lang="nl-NL" sz="2000" b="0" i="0" u="none" strike="noStrike" kern="1200" cap="none" spc="0" normalizeH="0" baseline="0" noProof="0" dirty="0">
                <a:ln>
                  <a:noFill/>
                </a:ln>
                <a:solidFill>
                  <a:srgbClr val="58365D"/>
                </a:solidFill>
                <a:effectLst/>
                <a:uLnTx/>
                <a:uFillTx/>
                <a:latin typeface="Fira Sans" panose="020B0503050000020004" pitchFamily="34" charset="0"/>
                <a:ea typeface="+mn-ea"/>
                <a:cs typeface="Rubik Medium"/>
              </a:rPr>
              <a: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nl-NL" sz="2000" b="0" i="0" u="none" strike="noStrike" kern="1200" cap="none" spc="0" normalizeH="0" baseline="0" noProof="0" dirty="0">
                <a:ln>
                  <a:noFill/>
                </a:ln>
                <a:solidFill>
                  <a:srgbClr val="58365D"/>
                </a:solidFill>
                <a:effectLst/>
                <a:uLnTx/>
                <a:uFillTx/>
                <a:latin typeface="Fira Sans" panose="020B0503050000020004" pitchFamily="34" charset="0"/>
                <a:ea typeface="+mn-ea"/>
                <a:cs typeface="Rubik Medium"/>
              </a:rPr>
              <a:t>Verschil onderwijsstijl</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nl-NL" sz="2000" b="0" i="0" u="none" strike="noStrike" kern="1200" cap="none" spc="0" normalizeH="0" baseline="0" noProof="0" dirty="0">
                <a:ln>
                  <a:noFill/>
                </a:ln>
                <a:solidFill>
                  <a:srgbClr val="58365D"/>
                </a:solidFill>
                <a:effectLst/>
                <a:uLnTx/>
                <a:uFillTx/>
                <a:latin typeface="Fira Sans" panose="020B0503050000020004" pitchFamily="34" charset="0"/>
                <a:ea typeface="+mn-ea"/>
                <a:cs typeface="Rubik Medium"/>
              </a:rPr>
              <a:t>Weinig voorbereiding op meer theoretisch onderwijs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nl-NL" sz="2000" b="0" i="0" u="none" strike="noStrike" kern="1200" cap="none" spc="0" normalizeH="0" baseline="0" noProof="0" dirty="0">
                <a:ln>
                  <a:noFill/>
                </a:ln>
                <a:solidFill>
                  <a:srgbClr val="58365D"/>
                </a:solidFill>
                <a:effectLst/>
                <a:uLnTx/>
                <a:uFillTx/>
                <a:latin typeface="Fira Sans" panose="020B0503050000020004" pitchFamily="34" charset="0"/>
                <a:ea typeface="+mn-ea"/>
                <a:cs typeface="Rubik Medium"/>
              </a:rPr>
              <a:t>Gebrek aan studievaardigheden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nl-NL" sz="2000" b="0" i="0" u="none" strike="noStrike" kern="1200" cap="none" spc="0" normalizeH="0" baseline="0" noProof="0" dirty="0">
                <a:ln>
                  <a:noFill/>
                </a:ln>
                <a:solidFill>
                  <a:srgbClr val="58365D"/>
                </a:solidFill>
                <a:effectLst/>
                <a:uLnTx/>
                <a:uFillTx/>
                <a:latin typeface="Fira Sans" panose="020B0503050000020004" pitchFamily="34" charset="0"/>
                <a:ea typeface="+mn-ea"/>
                <a:cs typeface="Rubik Medium"/>
              </a:rPr>
              <a:t>Kennistekorten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nl-NL" sz="2000" b="0" i="0" u="none" strike="noStrike" kern="1200" cap="none" spc="0" normalizeH="0" baseline="0" noProof="0" dirty="0">
                <a:ln>
                  <a:noFill/>
                </a:ln>
                <a:solidFill>
                  <a:srgbClr val="58365D"/>
                </a:solidFill>
                <a:effectLst/>
                <a:uLnTx/>
                <a:uFillTx/>
                <a:latin typeface="Fira Sans" panose="020B0503050000020004" pitchFamily="34" charset="0"/>
                <a:ea typeface="+mn-ea"/>
                <a:cs typeface="Rubik Medium"/>
              </a:rPr>
              <a:t>Culturele en sociale drempels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nl-NL" sz="2000" b="0" i="0" u="none" strike="noStrike" kern="1200" cap="none" spc="0" normalizeH="0" baseline="0" noProof="0" dirty="0">
                <a:ln>
                  <a:noFill/>
                </a:ln>
                <a:solidFill>
                  <a:srgbClr val="58365D"/>
                </a:solidFill>
                <a:effectLst/>
                <a:uLnTx/>
                <a:uFillTx/>
                <a:latin typeface="Fira Sans" panose="020B0503050000020004" pitchFamily="34" charset="0"/>
                <a:ea typeface="+mn-ea"/>
                <a:cs typeface="Rubik Medium"/>
              </a:rPr>
              <a:t>Financiële drempels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nl-NL" sz="2000" b="0" i="0" u="none" strike="noStrike" kern="1200" cap="none" spc="0" normalizeH="0" baseline="0" noProof="0" dirty="0">
                <a:ln>
                  <a:noFill/>
                </a:ln>
                <a:solidFill>
                  <a:srgbClr val="58365D"/>
                </a:solidFill>
                <a:effectLst/>
                <a:uLnTx/>
                <a:uFillTx/>
                <a:latin typeface="Fira Sans" panose="020B0503050000020004" pitchFamily="34" charset="0"/>
                <a:ea typeface="+mn-ea"/>
                <a:cs typeface="Rubik Medium"/>
              </a:rPr>
              <a:t>Mismatch verwachtingen</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nl-NL" sz="2000" dirty="0">
              <a:solidFill>
                <a:srgbClr val="58365D"/>
              </a:solidFill>
              <a:latin typeface="Fira Sans" panose="020B0503050000020004" pitchFamily="34" charset="0"/>
              <a:cs typeface="Rubik Medium"/>
            </a:endParaRPr>
          </a:p>
          <a:p>
            <a:pPr marR="0" lvl="1" algn="l" defTabSz="914400" rtl="0" eaLnBrk="1" fontAlgn="auto" latinLnBrk="0" hangingPunct="1">
              <a:lnSpc>
                <a:spcPct val="90000"/>
              </a:lnSpc>
              <a:spcBef>
                <a:spcPts val="500"/>
              </a:spcBef>
              <a:spcAft>
                <a:spcPts val="0"/>
              </a:spcAft>
              <a:buClrTx/>
              <a:buSzTx/>
              <a:tabLst/>
              <a:defRPr/>
            </a:pPr>
            <a:endParaRPr kumimoji="0" lang="nl-NL" sz="2000" b="0" i="0" u="none" strike="noStrike" kern="1200" cap="none" spc="0" normalizeH="0" baseline="0" noProof="0" dirty="0">
              <a:ln>
                <a:noFill/>
              </a:ln>
              <a:solidFill>
                <a:srgbClr val="58365D"/>
              </a:solidFill>
              <a:effectLst/>
              <a:uLnTx/>
              <a:uFillTx/>
              <a:latin typeface="Fira Sans" panose="020B0503050000020004" pitchFamily="34" charset="0"/>
              <a:ea typeface="+mn-ea"/>
              <a:cs typeface="Rubik Medium"/>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0" i="1" u="none" strike="noStrike" kern="1200" cap="none" spc="0" normalizeH="0" baseline="0" noProof="0" dirty="0">
                <a:ln>
                  <a:noFill/>
                </a:ln>
                <a:solidFill>
                  <a:srgbClr val="58365D"/>
                </a:solidFill>
                <a:effectLst/>
                <a:uLnTx/>
                <a:uFillTx/>
                <a:latin typeface="Fira Sans Light"/>
                <a:ea typeface="+mn-ea"/>
                <a:cs typeface="Rubik Medium"/>
              </a:rPr>
              <a:t>							Van den Broek et al., 2017; </a:t>
            </a:r>
            <a:r>
              <a:rPr kumimoji="0" lang="nl-NL" sz="1400" b="0" i="1" u="none" strike="noStrike" kern="1200" cap="none" spc="0" normalizeH="0" baseline="0" noProof="0" dirty="0" err="1">
                <a:ln>
                  <a:noFill/>
                </a:ln>
                <a:solidFill>
                  <a:srgbClr val="58365D"/>
                </a:solidFill>
                <a:effectLst/>
                <a:uLnTx/>
                <a:uFillTx/>
                <a:latin typeface="Fira Sans Light"/>
                <a:ea typeface="+mn-ea"/>
                <a:cs typeface="Rubik Medium"/>
              </a:rPr>
              <a:t>Jennikens</a:t>
            </a:r>
            <a:r>
              <a:rPr kumimoji="0" lang="nl-NL" sz="1400" b="0" i="1" u="none" strike="noStrike" kern="1200" cap="none" spc="0" normalizeH="0" baseline="0" noProof="0" dirty="0">
                <a:ln>
                  <a:noFill/>
                </a:ln>
                <a:solidFill>
                  <a:srgbClr val="58365D"/>
                </a:solidFill>
                <a:effectLst/>
                <a:uLnTx/>
                <a:uFillTx/>
                <a:latin typeface="Fira Sans Light"/>
                <a:ea typeface="+mn-ea"/>
                <a:cs typeface="Rubik Medium"/>
              </a:rPr>
              <a:t>, et al., 2021;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0" i="1" u="none" strike="noStrike" kern="1200" cap="none" spc="0" normalizeH="0" baseline="0" noProof="0" dirty="0">
                <a:ln>
                  <a:noFill/>
                </a:ln>
                <a:solidFill>
                  <a:srgbClr val="58365D"/>
                </a:solidFill>
                <a:effectLst/>
                <a:uLnTx/>
                <a:uFillTx/>
                <a:latin typeface="Fira Sans Light"/>
                <a:ea typeface="+mn-ea"/>
                <a:cs typeface="Rubik Medium"/>
              </a:rPr>
              <a:t>							Vervoort &amp; Elffers, 2018; </a:t>
            </a:r>
            <a:r>
              <a:rPr kumimoji="0" lang="nl-NL" sz="1400" b="0" i="1" u="none" strike="noStrike" kern="1200" cap="none" spc="0" normalizeH="0" baseline="0" noProof="0" dirty="0" err="1">
                <a:ln>
                  <a:noFill/>
                </a:ln>
                <a:solidFill>
                  <a:srgbClr val="58365D"/>
                </a:solidFill>
                <a:effectLst/>
                <a:uLnTx/>
                <a:uFillTx/>
                <a:latin typeface="Fira Sans Light"/>
                <a:ea typeface="+mn-ea"/>
                <a:cs typeface="Rubik Medium"/>
              </a:rPr>
              <a:t>Herweijer</a:t>
            </a:r>
            <a:r>
              <a:rPr kumimoji="0" lang="nl-NL" sz="1400" b="0" i="1" u="none" strike="noStrike" kern="1200" cap="none" spc="0" normalizeH="0" baseline="0" noProof="0" dirty="0">
                <a:ln>
                  <a:noFill/>
                </a:ln>
                <a:solidFill>
                  <a:srgbClr val="58365D"/>
                </a:solidFill>
                <a:effectLst/>
                <a:uLnTx/>
                <a:uFillTx/>
                <a:latin typeface="Fira Sans Light"/>
                <a:ea typeface="+mn-ea"/>
                <a:cs typeface="Rubik Medium"/>
              </a:rPr>
              <a:t> &amp; </a:t>
            </a:r>
            <a:r>
              <a:rPr kumimoji="0" lang="nl-NL" sz="1400" b="0" i="1" u="none" strike="noStrike" kern="1200" cap="none" spc="0" normalizeH="0" baseline="0" noProof="0" dirty="0" err="1">
                <a:ln>
                  <a:noFill/>
                </a:ln>
                <a:solidFill>
                  <a:srgbClr val="58365D"/>
                </a:solidFill>
                <a:effectLst/>
                <a:uLnTx/>
                <a:uFillTx/>
                <a:latin typeface="Fira Sans Light"/>
                <a:ea typeface="+mn-ea"/>
                <a:cs typeface="Rubik Medium"/>
              </a:rPr>
              <a:t>Tukenburg</a:t>
            </a:r>
            <a:r>
              <a:rPr kumimoji="0" lang="nl-NL" sz="1400" b="0" i="1" u="none" strike="noStrike" kern="1200" cap="none" spc="0" normalizeH="0" baseline="0" noProof="0" dirty="0">
                <a:ln>
                  <a:noFill/>
                </a:ln>
                <a:solidFill>
                  <a:srgbClr val="58365D"/>
                </a:solidFill>
                <a:effectLst/>
                <a:uLnTx/>
                <a:uFillTx/>
                <a:latin typeface="Fira Sans Light"/>
                <a:ea typeface="+mn-ea"/>
                <a:cs typeface="Rubik Medium"/>
              </a:rPr>
              <a:t>, 2016</a:t>
            </a:r>
          </a:p>
          <a:p>
            <a:endParaRPr lang="nl-NL" b="1" dirty="0">
              <a:solidFill>
                <a:srgbClr val="532857"/>
              </a:solidFill>
              <a:latin typeface="Rubik" pitchFamily="2" charset="-79"/>
              <a:cs typeface="Rubik" pitchFamily="2" charset="-79"/>
            </a:endParaRPr>
          </a:p>
        </p:txBody>
      </p:sp>
    </p:spTree>
    <p:extLst>
      <p:ext uri="{BB962C8B-B14F-4D97-AF65-F5344CB8AC3E}">
        <p14:creationId xmlns:p14="http://schemas.microsoft.com/office/powerpoint/2010/main" val="11380316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CA4575-8CAA-A0B2-E52A-10314F2A1449}"/>
            </a:ext>
          </a:extLst>
        </p:cNvPr>
        <p:cNvGrpSpPr/>
        <p:nvPr/>
      </p:nvGrpSpPr>
      <p:grpSpPr>
        <a:xfrm>
          <a:off x="0" y="0"/>
          <a:ext cx="0" cy="0"/>
          <a:chOff x="0" y="0"/>
          <a:chExt cx="0" cy="0"/>
        </a:xfrm>
      </p:grpSpPr>
      <p:grpSp>
        <p:nvGrpSpPr>
          <p:cNvPr id="7" name="Groep 6">
            <a:extLst>
              <a:ext uri="{FF2B5EF4-FFF2-40B4-BE49-F238E27FC236}">
                <a16:creationId xmlns:a16="http://schemas.microsoft.com/office/drawing/2014/main" id="{2426B023-AC07-FBB2-D994-3E1AA90282A9}"/>
              </a:ext>
            </a:extLst>
          </p:cNvPr>
          <p:cNvGrpSpPr/>
          <p:nvPr/>
        </p:nvGrpSpPr>
        <p:grpSpPr>
          <a:xfrm>
            <a:off x="0" y="6191865"/>
            <a:ext cx="12192000" cy="621103"/>
            <a:chOff x="0" y="6236896"/>
            <a:chExt cx="12192000" cy="621103"/>
          </a:xfrm>
        </p:grpSpPr>
        <p:pic>
          <p:nvPicPr>
            <p:cNvPr id="8" name="Afbeelding 7">
              <a:extLst>
                <a:ext uri="{FF2B5EF4-FFF2-40B4-BE49-F238E27FC236}">
                  <a16:creationId xmlns:a16="http://schemas.microsoft.com/office/drawing/2014/main" id="{C88C1713-5C6F-2E62-3FE6-2C6B71E7EB7B}"/>
                </a:ext>
              </a:extLst>
            </p:cNvPr>
            <p:cNvPicPr>
              <a:picLocks noChangeAspect="1"/>
            </p:cNvPicPr>
            <p:nvPr/>
          </p:nvPicPr>
          <p:blipFill>
            <a:blip r:embed="rId3"/>
            <a:stretch>
              <a:fillRect/>
            </a:stretch>
          </p:blipFill>
          <p:spPr>
            <a:xfrm>
              <a:off x="3686629" y="6236897"/>
              <a:ext cx="8505371" cy="621102"/>
            </a:xfrm>
            <a:prstGeom prst="rect">
              <a:avLst/>
            </a:prstGeom>
          </p:spPr>
        </p:pic>
        <p:sp>
          <p:nvSpPr>
            <p:cNvPr id="9" name="Rechthoek 8">
              <a:extLst>
                <a:ext uri="{FF2B5EF4-FFF2-40B4-BE49-F238E27FC236}">
                  <a16:creationId xmlns:a16="http://schemas.microsoft.com/office/drawing/2014/main" id="{6FBED4CA-C750-1146-8ACF-A60D4241C898}"/>
                </a:ext>
              </a:extLst>
            </p:cNvPr>
            <p:cNvSpPr/>
            <p:nvPr/>
          </p:nvSpPr>
          <p:spPr>
            <a:xfrm>
              <a:off x="0" y="6236896"/>
              <a:ext cx="6016170" cy="62110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5" name="Tijdelijke aanduiding voor inhoud 4">
            <a:extLst>
              <a:ext uri="{FF2B5EF4-FFF2-40B4-BE49-F238E27FC236}">
                <a16:creationId xmlns:a16="http://schemas.microsoft.com/office/drawing/2014/main" id="{EE6AD0A6-2D03-4270-21B9-CBA44A5764D5}"/>
              </a:ext>
            </a:extLst>
          </p:cNvPr>
          <p:cNvSpPr>
            <a:spLocks noGrp="1"/>
          </p:cNvSpPr>
          <p:nvPr>
            <p:ph idx="1"/>
          </p:nvPr>
        </p:nvSpPr>
        <p:spPr>
          <a:xfrm>
            <a:off x="838200" y="790575"/>
            <a:ext cx="10515600" cy="962025"/>
          </a:xfrm>
        </p:spPr>
        <p:txBody>
          <a:bodyPr vert="horz" lIns="91440" tIns="45720" rIns="91440" bIns="45720" rtlCol="0" anchor="t">
            <a:noAutofit/>
          </a:bodyPr>
          <a:lstStyle/>
          <a:p>
            <a:pPr marL="0" indent="0">
              <a:lnSpc>
                <a:spcPct val="100000"/>
              </a:lnSpc>
              <a:buNone/>
            </a:pPr>
            <a:r>
              <a:rPr lang="nl-NL" sz="3600" b="1" dirty="0">
                <a:latin typeface="+mj-lt"/>
              </a:rPr>
              <a:t>Doel van het onderzoeksproject</a:t>
            </a:r>
          </a:p>
          <a:p>
            <a:pPr marL="0" indent="0">
              <a:lnSpc>
                <a:spcPct val="100000"/>
              </a:lnSpc>
              <a:buNone/>
            </a:pPr>
            <a:endParaRPr lang="nl-NL" sz="3600" dirty="0">
              <a:solidFill>
                <a:srgbClr val="58365D"/>
              </a:solidFill>
            </a:endParaRPr>
          </a:p>
          <a:p>
            <a:pPr marL="0" indent="0">
              <a:lnSpc>
                <a:spcPct val="100000"/>
              </a:lnSpc>
              <a:buNone/>
            </a:pPr>
            <a:r>
              <a:rPr lang="nl-NL" sz="2400" dirty="0">
                <a:solidFill>
                  <a:srgbClr val="58365D"/>
                </a:solidFill>
              </a:rPr>
              <a:t>Achterhalen </a:t>
            </a:r>
            <a:r>
              <a:rPr lang="nl-NL" sz="2400" dirty="0"/>
              <a:t>welke onderwijsactiviteiten bijdragen aan studie- en studentsucces, voor wie, onder welke omstandigheden en waarom.</a:t>
            </a:r>
          </a:p>
          <a:p>
            <a:pPr marL="0" indent="0">
              <a:buNone/>
            </a:pPr>
            <a:endParaRPr lang="nl-NL" sz="2400" dirty="0">
              <a:solidFill>
                <a:srgbClr val="58365D"/>
              </a:solidFill>
            </a:endParaRPr>
          </a:p>
          <a:p>
            <a:pPr marL="457200" indent="-457200">
              <a:buAutoNum type="arabicParenBoth"/>
            </a:pPr>
            <a:r>
              <a:rPr lang="nl-NL" sz="2400" dirty="0"/>
              <a:t>mbo-activiteiten gericht op voorbereiding op een vervolgopleiding;</a:t>
            </a:r>
          </a:p>
          <a:p>
            <a:pPr marL="457200" indent="-457200">
              <a:buAutoNum type="arabicParenBoth"/>
            </a:pPr>
            <a:endParaRPr lang="nl-NL" sz="2400" dirty="0"/>
          </a:p>
          <a:p>
            <a:pPr marL="457200" indent="-457200">
              <a:buAutoNum type="arabicParenBoth"/>
            </a:pPr>
            <a:r>
              <a:rPr lang="nl-NL" sz="2400" dirty="0"/>
              <a:t>hbo-activiteiten (o.a. Eerste 100 dagen-programma) gericht op een betere landing in het hbo.</a:t>
            </a:r>
            <a:endParaRPr lang="nl-NL" sz="2400" b="1" dirty="0">
              <a:latin typeface="Aptos Display" panose="020B0004020202020204" pitchFamily="34" charset="0"/>
            </a:endParaRPr>
          </a:p>
        </p:txBody>
      </p:sp>
      <p:sp>
        <p:nvSpPr>
          <p:cNvPr id="3" name="Titel 1">
            <a:extLst>
              <a:ext uri="{FF2B5EF4-FFF2-40B4-BE49-F238E27FC236}">
                <a16:creationId xmlns:a16="http://schemas.microsoft.com/office/drawing/2014/main" id="{501B64AC-BD0D-33B4-73A1-C819BDE6867D}"/>
              </a:ext>
            </a:extLst>
          </p:cNvPr>
          <p:cNvSpPr txBox="1">
            <a:spLocks/>
          </p:cNvSpPr>
          <p:nvPr/>
        </p:nvSpPr>
        <p:spPr>
          <a:xfrm>
            <a:off x="838200" y="790574"/>
            <a:ext cx="10633800" cy="74920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nl-NL" b="1" dirty="0">
              <a:solidFill>
                <a:srgbClr val="532857"/>
              </a:solidFill>
              <a:latin typeface="+mn-lt"/>
              <a:cs typeface="Rubik" pitchFamily="2" charset="-79"/>
            </a:endParaRPr>
          </a:p>
        </p:txBody>
      </p:sp>
      <p:sp>
        <p:nvSpPr>
          <p:cNvPr id="4" name="Tekstvak 3">
            <a:extLst>
              <a:ext uri="{FF2B5EF4-FFF2-40B4-BE49-F238E27FC236}">
                <a16:creationId xmlns:a16="http://schemas.microsoft.com/office/drawing/2014/main" id="{30B08886-071C-97AC-0AFF-51F7CCCA1FF8}"/>
              </a:ext>
            </a:extLst>
          </p:cNvPr>
          <p:cNvSpPr txBox="1"/>
          <p:nvPr/>
        </p:nvSpPr>
        <p:spPr>
          <a:xfrm>
            <a:off x="857250" y="2083699"/>
            <a:ext cx="10048875" cy="1200329"/>
          </a:xfrm>
          <a:prstGeom prst="rect">
            <a:avLst/>
          </a:prstGeom>
          <a:noFill/>
        </p:spPr>
        <p:txBody>
          <a:bodyPr wrap="square">
            <a:spAutoFit/>
          </a:bodyPr>
          <a:lstStyle/>
          <a:p>
            <a:endParaRPr kumimoji="0" lang="nl-NL" sz="2400" b="0" i="0" u="none" strike="noStrike" kern="1200" cap="none" spc="0" normalizeH="0" baseline="0" noProof="0" dirty="0">
              <a:ln>
                <a:noFill/>
              </a:ln>
              <a:solidFill>
                <a:srgbClr val="58365D"/>
              </a:solidFill>
              <a:effectLst/>
              <a:uLnTx/>
              <a:uFillTx/>
              <a:latin typeface="Fira Sans" panose="020B0503050000020004" pitchFamily="34" charset="0"/>
              <a:ea typeface="+mn-ea"/>
              <a:cs typeface="+mn-cs"/>
            </a:endParaRPr>
          </a:p>
          <a:p>
            <a:endParaRPr kumimoji="0" lang="nl-NL" sz="2400" b="0" i="0" u="none" strike="noStrike" kern="1200" cap="none" spc="0" normalizeH="0" baseline="0" noProof="0" dirty="0">
              <a:ln>
                <a:noFill/>
              </a:ln>
              <a:solidFill>
                <a:srgbClr val="58365D"/>
              </a:solidFill>
              <a:effectLst/>
              <a:uLnTx/>
              <a:uFillTx/>
              <a:latin typeface="Fira Sans" panose="020B0503050000020004" pitchFamily="34" charset="0"/>
              <a:ea typeface="+mn-ea"/>
              <a:cs typeface="+mn-cs"/>
            </a:endParaRPr>
          </a:p>
          <a:p>
            <a:endParaRPr kumimoji="0" lang="nl-NL" sz="2400" b="0" i="0" u="none" strike="noStrike" kern="1200" cap="none" spc="0" normalizeH="0" baseline="0" noProof="0" dirty="0">
              <a:ln>
                <a:noFill/>
              </a:ln>
              <a:solidFill>
                <a:srgbClr val="58365D"/>
              </a:solidFill>
              <a:effectLst/>
              <a:uLnTx/>
              <a:uFillTx/>
              <a:latin typeface="Fira Sans" panose="020B0503050000020004" pitchFamily="34" charset="0"/>
              <a:ea typeface="+mn-ea"/>
              <a:cs typeface="+mn-cs"/>
            </a:endParaRPr>
          </a:p>
        </p:txBody>
      </p:sp>
    </p:spTree>
    <p:extLst>
      <p:ext uri="{BB962C8B-B14F-4D97-AF65-F5344CB8AC3E}">
        <p14:creationId xmlns:p14="http://schemas.microsoft.com/office/powerpoint/2010/main" val="3385520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ep 5">
            <a:extLst>
              <a:ext uri="{FF2B5EF4-FFF2-40B4-BE49-F238E27FC236}">
                <a16:creationId xmlns:a16="http://schemas.microsoft.com/office/drawing/2014/main" id="{9A743DFB-475C-3526-1E05-E41760985AA7}"/>
              </a:ext>
            </a:extLst>
          </p:cNvPr>
          <p:cNvGrpSpPr/>
          <p:nvPr/>
        </p:nvGrpSpPr>
        <p:grpSpPr>
          <a:xfrm>
            <a:off x="0" y="6236896"/>
            <a:ext cx="12192000" cy="621103"/>
            <a:chOff x="0" y="6236896"/>
            <a:chExt cx="12192000" cy="621103"/>
          </a:xfrm>
        </p:grpSpPr>
        <p:pic>
          <p:nvPicPr>
            <p:cNvPr id="7" name="Afbeelding 6">
              <a:extLst>
                <a:ext uri="{FF2B5EF4-FFF2-40B4-BE49-F238E27FC236}">
                  <a16:creationId xmlns:a16="http://schemas.microsoft.com/office/drawing/2014/main" id="{50FA581D-C1A1-AA9C-71C3-F57C8E8C30B7}"/>
                </a:ext>
              </a:extLst>
            </p:cNvPr>
            <p:cNvPicPr>
              <a:picLocks noChangeAspect="1"/>
            </p:cNvPicPr>
            <p:nvPr/>
          </p:nvPicPr>
          <p:blipFill>
            <a:blip r:embed="rId3"/>
            <a:stretch>
              <a:fillRect/>
            </a:stretch>
          </p:blipFill>
          <p:spPr>
            <a:xfrm>
              <a:off x="3686629" y="6236897"/>
              <a:ext cx="8505371" cy="621102"/>
            </a:xfrm>
            <a:prstGeom prst="rect">
              <a:avLst/>
            </a:prstGeom>
          </p:spPr>
        </p:pic>
        <p:sp>
          <p:nvSpPr>
            <p:cNvPr id="8" name="Rechthoek 7">
              <a:extLst>
                <a:ext uri="{FF2B5EF4-FFF2-40B4-BE49-F238E27FC236}">
                  <a16:creationId xmlns:a16="http://schemas.microsoft.com/office/drawing/2014/main" id="{D0DB7A6F-C215-8FD2-6096-D295B7B06E7C}"/>
                </a:ext>
              </a:extLst>
            </p:cNvPr>
            <p:cNvSpPr/>
            <p:nvPr/>
          </p:nvSpPr>
          <p:spPr>
            <a:xfrm>
              <a:off x="0" y="6236896"/>
              <a:ext cx="6016170" cy="62110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2" name="Afbeelding 1">
            <a:extLst>
              <a:ext uri="{FF2B5EF4-FFF2-40B4-BE49-F238E27FC236}">
                <a16:creationId xmlns:a16="http://schemas.microsoft.com/office/drawing/2014/main" id="{9253771C-B3CB-A7E5-31E4-5269AE166CB5}"/>
              </a:ext>
            </a:extLst>
          </p:cNvPr>
          <p:cNvPicPr>
            <a:picLocks noChangeAspect="1"/>
          </p:cNvPicPr>
          <p:nvPr/>
        </p:nvPicPr>
        <p:blipFill>
          <a:blip r:embed="rId4"/>
          <a:stretch>
            <a:fillRect/>
          </a:stretch>
        </p:blipFill>
        <p:spPr>
          <a:xfrm>
            <a:off x="2655570" y="54864"/>
            <a:ext cx="6880860" cy="6118860"/>
          </a:xfrm>
          <a:prstGeom prst="rect">
            <a:avLst/>
          </a:prstGeom>
        </p:spPr>
      </p:pic>
    </p:spTree>
    <p:extLst>
      <p:ext uri="{BB962C8B-B14F-4D97-AF65-F5344CB8AC3E}">
        <p14:creationId xmlns:p14="http://schemas.microsoft.com/office/powerpoint/2010/main" val="8215743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1B3A1E95-40A6-6481-D43C-0D4C4EBC80B1}"/>
              </a:ext>
            </a:extLst>
          </p:cNvPr>
          <p:cNvSpPr>
            <a:spLocks noGrp="1"/>
          </p:cNvSpPr>
          <p:nvPr>
            <p:ph type="title"/>
          </p:nvPr>
        </p:nvSpPr>
        <p:spPr>
          <a:xfrm>
            <a:off x="994197" y="766800"/>
            <a:ext cx="10382400" cy="648000"/>
          </a:xfrm>
        </p:spPr>
        <p:txBody>
          <a:bodyPr>
            <a:normAutofit/>
          </a:bodyPr>
          <a:lstStyle/>
          <a:p>
            <a:r>
              <a:rPr lang="en-US" sz="3600" dirty="0" err="1">
                <a:solidFill>
                  <a:schemeClr val="tx1"/>
                </a:solidFill>
                <a:latin typeface="+mj-lt"/>
              </a:rPr>
              <a:t>Cohortstudie</a:t>
            </a:r>
            <a:r>
              <a:rPr lang="en-US" sz="3600" dirty="0">
                <a:solidFill>
                  <a:schemeClr val="tx1"/>
                </a:solidFill>
                <a:latin typeface="+mj-lt"/>
              </a:rPr>
              <a:t> </a:t>
            </a:r>
          </a:p>
        </p:txBody>
      </p:sp>
      <p:pic>
        <p:nvPicPr>
          <p:cNvPr id="3" name="Tijdelijke aanduiding voor inhoud 2">
            <a:extLst>
              <a:ext uri="{FF2B5EF4-FFF2-40B4-BE49-F238E27FC236}">
                <a16:creationId xmlns:a16="http://schemas.microsoft.com/office/drawing/2014/main" id="{B503D603-E57D-C786-D584-7A51FBC93D19}"/>
              </a:ext>
            </a:extLst>
          </p:cNvPr>
          <p:cNvPicPr>
            <a:picLocks noGrp="1" noChangeAspect="1"/>
          </p:cNvPicPr>
          <p:nvPr>
            <p:ph idx="1"/>
          </p:nvPr>
        </p:nvPicPr>
        <p:blipFill>
          <a:blip r:embed="rId2"/>
          <a:stretch>
            <a:fillRect/>
          </a:stretch>
        </p:blipFill>
        <p:spPr>
          <a:xfrm>
            <a:off x="993503" y="1414800"/>
            <a:ext cx="9752096" cy="4750504"/>
          </a:xfrm>
          <a:prstGeom prst="rect">
            <a:avLst/>
          </a:prstGeom>
          <a:noFill/>
        </p:spPr>
      </p:pic>
      <p:sp>
        <p:nvSpPr>
          <p:cNvPr id="17" name="Text Placeholder 3">
            <a:extLst>
              <a:ext uri="{FF2B5EF4-FFF2-40B4-BE49-F238E27FC236}">
                <a16:creationId xmlns:a16="http://schemas.microsoft.com/office/drawing/2014/main" id="{41A43E8C-3753-2C8D-7661-C46520806C10}"/>
              </a:ext>
            </a:extLst>
          </p:cNvPr>
          <p:cNvSpPr>
            <a:spLocks noGrp="1"/>
          </p:cNvSpPr>
          <p:nvPr>
            <p:ph type="body" sz="quarter" idx="13"/>
          </p:nvPr>
        </p:nvSpPr>
        <p:spPr>
          <a:xfrm>
            <a:off x="994891" y="1340808"/>
            <a:ext cx="10382400" cy="73992"/>
          </a:xfrm>
        </p:spPr>
        <p:txBody>
          <a:bodyPr/>
          <a:lstStyle/>
          <a:p>
            <a:endParaRPr lang="en-US" dirty="0"/>
          </a:p>
        </p:txBody>
      </p:sp>
    </p:spTree>
    <p:extLst>
      <p:ext uri="{BB962C8B-B14F-4D97-AF65-F5344CB8AC3E}">
        <p14:creationId xmlns:p14="http://schemas.microsoft.com/office/powerpoint/2010/main" val="2549368058"/>
      </p:ext>
    </p:extLst>
  </p:cSld>
  <p:clrMapOvr>
    <a:masterClrMapping/>
  </p:clrMapOvr>
</p:sld>
</file>

<file path=ppt/theme/theme1.xml><?xml version="1.0" encoding="utf-8"?>
<a:theme xmlns:a="http://schemas.openxmlformats.org/drawingml/2006/main" name="Kantoorthema">
  <a:themeElements>
    <a:clrScheme name="Rapport mbo hbo">
      <a:dk1>
        <a:srgbClr val="58365D"/>
      </a:dk1>
      <a:lt1>
        <a:srgbClr val="FFFFFF"/>
      </a:lt1>
      <a:dk2>
        <a:srgbClr val="58365D"/>
      </a:dk2>
      <a:lt2>
        <a:srgbClr val="E8E8E8"/>
      </a:lt2>
      <a:accent1>
        <a:srgbClr val="58365D"/>
      </a:accent1>
      <a:accent2>
        <a:srgbClr val="9F4464"/>
      </a:accent2>
      <a:accent3>
        <a:srgbClr val="E8606C"/>
      </a:accent3>
      <a:accent4>
        <a:srgbClr val="CF4F65"/>
      </a:accent4>
      <a:accent5>
        <a:srgbClr val="6B2E59"/>
      </a:accent5>
      <a:accent6>
        <a:srgbClr val="A3A893"/>
      </a:accent6>
      <a:hlink>
        <a:srgbClr val="E8606C"/>
      </a:hlink>
      <a:folHlink>
        <a:srgbClr val="9F4464"/>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2340</TotalTime>
  <Words>1316</Words>
  <Application>Microsoft Office PowerPoint</Application>
  <PresentationFormat>Breedbeeld</PresentationFormat>
  <Paragraphs>222</Paragraphs>
  <Slides>29</Slides>
  <Notes>19</Notes>
  <HiddenSlides>0</HiddenSlides>
  <MMClips>0</MMClips>
  <ScaleCrop>false</ScaleCrop>
  <HeadingPairs>
    <vt:vector size="6" baseType="variant">
      <vt:variant>
        <vt:lpstr>Gebruikte lettertypen</vt:lpstr>
      </vt:variant>
      <vt:variant>
        <vt:i4>13</vt:i4>
      </vt:variant>
      <vt:variant>
        <vt:lpstr>Thema</vt:lpstr>
      </vt:variant>
      <vt:variant>
        <vt:i4>2</vt:i4>
      </vt:variant>
      <vt:variant>
        <vt:lpstr>Diatitels</vt:lpstr>
      </vt:variant>
      <vt:variant>
        <vt:i4>29</vt:i4>
      </vt:variant>
    </vt:vector>
  </HeadingPairs>
  <TitlesOfParts>
    <vt:vector size="44" baseType="lpstr">
      <vt:lpstr>Aptos</vt:lpstr>
      <vt:lpstr>Aptos Display</vt:lpstr>
      <vt:lpstr>Arial</vt:lpstr>
      <vt:lpstr>Calibri</vt:lpstr>
      <vt:lpstr>Calibri Light</vt:lpstr>
      <vt:lpstr>Fira Sans</vt:lpstr>
      <vt:lpstr>Fira Sans Book</vt:lpstr>
      <vt:lpstr>Fira Sans Light</vt:lpstr>
      <vt:lpstr>Fira Sans Medium</vt:lpstr>
      <vt:lpstr>Rubik</vt:lpstr>
      <vt:lpstr>Rubik Medium</vt:lpstr>
      <vt:lpstr>Trebuchet MS</vt:lpstr>
      <vt:lpstr>Wingdings</vt:lpstr>
      <vt:lpstr>Kantoorthema</vt:lpstr>
      <vt:lpstr>1_Kantoorthema</vt:lpstr>
      <vt:lpstr>PowerPoint-presentatie</vt:lpstr>
      <vt:lpstr>Programma</vt:lpstr>
      <vt:lpstr>PowerPoint-presentatie</vt:lpstr>
      <vt:lpstr> Deelnemende instellingen </vt:lpstr>
      <vt:lpstr> Het transitieproces </vt:lpstr>
      <vt:lpstr>PowerPoint-presentatie</vt:lpstr>
      <vt:lpstr>PowerPoint-presentatie</vt:lpstr>
      <vt:lpstr>PowerPoint-presentatie</vt:lpstr>
      <vt:lpstr>Cohortstudie </vt:lpstr>
      <vt:lpstr>Onderzoeksmethoden</vt:lpstr>
      <vt:lpstr>Onderwijsactiviteiten in het mbo</vt:lpstr>
      <vt:lpstr>Onderwijsactiviteiten in het hbo</vt:lpstr>
      <vt:lpstr>Werkzame elementen mbo (1) volgens studenten, docenten</vt:lpstr>
      <vt:lpstr>Werkzame elementen mbo (2)</vt:lpstr>
      <vt:lpstr>Effecten in het mbo (terugblik 1e jaar hbo)</vt:lpstr>
      <vt:lpstr>Werkzame elementen hbo  volgens studenten, docenten</vt:lpstr>
      <vt:lpstr>Effecten in het hbo</vt:lpstr>
      <vt:lpstr>Wat werkt en wat versterkt? </vt:lpstr>
      <vt:lpstr>Differentiële effecten voor doelgroepen (voorbeelden)</vt:lpstr>
      <vt:lpstr>Conclusies en aanbevelingen mbo</vt:lpstr>
      <vt:lpstr>Conclusies en aanbevelingen hbo</vt:lpstr>
      <vt:lpstr>Cumulatieve effecten</vt:lpstr>
      <vt:lpstr>PowerPoint-presentatie</vt:lpstr>
      <vt:lpstr> Over de streep: discussie langs de lijn</vt:lpstr>
      <vt:lpstr> Over de streep: discussie langs de lijn</vt:lpstr>
      <vt:lpstr>PowerPoint-presentatie</vt:lpstr>
      <vt:lpstr> Over de streep: discussie langs de lijn</vt:lpstr>
      <vt:lpstr>Tips voor de toekomst:  Wat is er nodig voor optimale doorstroomtrajecten?</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sandra@haverlach.nl</dc:creator>
  <cp:lastModifiedBy>Schuring JG, Jeanet</cp:lastModifiedBy>
  <cp:revision>8</cp:revision>
  <dcterms:created xsi:type="dcterms:W3CDTF">2025-04-14T09:36:30Z</dcterms:created>
  <dcterms:modified xsi:type="dcterms:W3CDTF">2026-01-26T12:50:41Z</dcterms:modified>
</cp:coreProperties>
</file>